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7" r:id="rId4"/>
    <p:sldId id="268" r:id="rId5"/>
    <p:sldId id="273" r:id="rId6"/>
    <p:sldId id="274" r:id="rId7"/>
    <p:sldId id="277" r:id="rId8"/>
    <p:sldId id="269" r:id="rId9"/>
    <p:sldId id="270" r:id="rId10"/>
    <p:sldId id="275" r:id="rId11"/>
    <p:sldId id="271" r:id="rId12"/>
    <p:sldId id="276" r:id="rId13"/>
    <p:sldId id="272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LSNER, FLORIAN" initials="TF" lastIdx="1" clrIdx="0">
    <p:extLst>
      <p:ext uri="{19B8F6BF-5375-455C-9EA6-DF929625EA0E}">
        <p15:presenceInfo xmlns:p15="http://schemas.microsoft.com/office/powerpoint/2012/main" userId="S-1-5-21-73586283-1214440339-725345543-68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BD1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70189" autoAdjust="0"/>
  </p:normalViewPr>
  <p:slideViewPr>
    <p:cSldViewPr snapToGrid="0">
      <p:cViewPr varScale="1">
        <p:scale>
          <a:sx n="88" d="100"/>
          <a:sy n="88" d="100"/>
        </p:scale>
        <p:origin x="10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izei.hessen.de\zda\Hesh\PD-DA-DI\PD\FueGru\JuKo\KOMPASS\Gro&#223;-Umstadt\3JK%20PK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Häufigkeitszahl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B75-4C97-BA3B-810C21FEEE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B75-4C97-BA3B-810C21FEEE93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B75-4C97-BA3B-810C21FEEE93}"/>
              </c:ext>
            </c:extLst>
          </c:dPt>
          <c:cat>
            <c:strRef>
              <c:f>Tabelle1!$A$2:$A$5</c:f>
              <c:strCache>
                <c:ptCount val="4"/>
                <c:pt idx="0">
                  <c:v>Groß-Umstadt</c:v>
                </c:pt>
                <c:pt idx="1">
                  <c:v>Dieburg</c:v>
                </c:pt>
                <c:pt idx="2">
                  <c:v>Otzberg</c:v>
                </c:pt>
                <c:pt idx="3">
                  <c:v>Landkreis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2858</c:v>
                </c:pt>
                <c:pt idx="1">
                  <c:v>4822</c:v>
                </c:pt>
                <c:pt idx="2">
                  <c:v>2156</c:v>
                </c:pt>
                <c:pt idx="3">
                  <c:v>3134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5-4C97-BA3B-810C21FEEE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6161199"/>
        <c:axId val="346158287"/>
      </c:barChart>
      <c:catAx>
        <c:axId val="3461611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6158287"/>
        <c:crosses val="autoZero"/>
        <c:auto val="1"/>
        <c:lblAlgn val="ctr"/>
        <c:lblOffset val="100"/>
        <c:noMultiLvlLbl val="0"/>
      </c:catAx>
      <c:valAx>
        <c:axId val="346158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6161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aseline="0">
          <a:solidFill>
            <a:schemeClr val="bg1"/>
          </a:solidFill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'Groß-Umstadt'!$B$14</c:f>
              <c:strCache>
                <c:ptCount val="1"/>
                <c:pt idx="0">
                  <c:v>Straftaten gesamt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'Groß-Umstadt'!$F$13:$H$13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'Groß-Umstadt'!$C$14:$H$14</c:f>
              <c:numCache>
                <c:formatCode>#,##0</c:formatCode>
                <c:ptCount val="3"/>
                <c:pt idx="0">
                  <c:v>419</c:v>
                </c:pt>
                <c:pt idx="1">
                  <c:v>555</c:v>
                </c:pt>
                <c:pt idx="2">
                  <c:v>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9-4A0B-B1AF-F8FD72623AD0}"/>
            </c:ext>
          </c:extLst>
        </c:ser>
        <c:ser>
          <c:idx val="1"/>
          <c:order val="1"/>
          <c:tx>
            <c:strRef>
              <c:f>'Groß-Umstadt'!$B$15</c:f>
              <c:strCache>
                <c:ptCount val="1"/>
                <c:pt idx="0">
                  <c:v>- davon geklärt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'Groß-Umstadt'!$F$13:$H$13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'Groß-Umstadt'!$C$15:$H$15</c:f>
              <c:numCache>
                <c:formatCode>#,##0</c:formatCode>
                <c:ptCount val="3"/>
                <c:pt idx="0">
                  <c:v>258</c:v>
                </c:pt>
                <c:pt idx="1">
                  <c:v>341</c:v>
                </c:pt>
                <c:pt idx="2">
                  <c:v>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9-4A0B-B1AF-F8FD72623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6744504"/>
        <c:axId val="466746472"/>
      </c:barChart>
      <c:catAx>
        <c:axId val="466744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66746472"/>
        <c:crosses val="autoZero"/>
        <c:auto val="1"/>
        <c:lblAlgn val="ctr"/>
        <c:lblOffset val="100"/>
        <c:noMultiLvlLbl val="0"/>
      </c:catAx>
      <c:valAx>
        <c:axId val="466746472"/>
        <c:scaling>
          <c:orientation val="minMax"/>
          <c:max val="1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66744504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44305633189687E-3"/>
          <c:y val="0.90405150352389474"/>
          <c:w val="0.64852872233827985"/>
          <c:h val="6.7473939053685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777777777777776E-2"/>
          <c:w val="0.93888888888888888"/>
          <c:h val="0.86631889763779524"/>
        </c:manualLayout>
      </c:layout>
      <c:lineChart>
        <c:grouping val="stacked"/>
        <c:varyColors val="0"/>
        <c:ser>
          <c:idx val="0"/>
          <c:order val="0"/>
          <c:tx>
            <c:strRef>
              <c:f>Tabelle1!$H$8</c:f>
              <c:strCache>
                <c:ptCount val="1"/>
                <c:pt idx="0">
                  <c:v>Aufklärungsquote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Tabelle1!$E$9:$E$11</c:f>
              <c:numCache>
                <c:formatCode>0.00%</c:formatCode>
                <c:ptCount val="3"/>
                <c:pt idx="0">
                  <c:v>0.61599999999999999</c:v>
                </c:pt>
                <c:pt idx="1">
                  <c:v>0.61399999999999999</c:v>
                </c:pt>
                <c:pt idx="2">
                  <c:v>0.59699999999999998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E1-41C2-904A-9F44E21D6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1839792"/>
        <c:axId val="451838544"/>
      </c:lineChart>
      <c:catAx>
        <c:axId val="451839792"/>
        <c:scaling>
          <c:orientation val="minMax"/>
        </c:scaling>
        <c:delete val="1"/>
        <c:axPos val="b"/>
        <c:majorTickMark val="out"/>
        <c:minorTickMark val="none"/>
        <c:tickLblPos val="nextTo"/>
        <c:crossAx val="451838544"/>
        <c:crosses val="autoZero"/>
        <c:auto val="1"/>
        <c:lblAlgn val="ctr"/>
        <c:lblOffset val="100"/>
        <c:noMultiLvlLbl val="0"/>
      </c:catAx>
      <c:valAx>
        <c:axId val="451838544"/>
        <c:scaling>
          <c:orientation val="minMax"/>
          <c:max val="0.8"/>
          <c:min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451839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3E122DD-7D1D-4B12-9BEB-8DDF6DF3B0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C2DF57-7B99-4A55-8106-E0FE003C72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de-DE"/>
              <a:t>18.09.2024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CC370D-7F03-483C-B0FE-F735E4DC5F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69F2C4-53D5-47EE-B88A-1B5222D913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043E0-E90B-4681-B2AA-94C9DE0EDF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35897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t" latinLnBrk="0"/>
            <a:r>
              <a:rPr lang="de-DE" sz="1200" b="0" i="0" u="none" strike="noStrike" baseline="0" dirty="0">
                <a:effectLst/>
                <a:latin typeface="+mj-lt"/>
                <a:ea typeface="+mj-ea"/>
                <a:cs typeface="+mj-cs"/>
                <a:sym typeface="Calibri"/>
              </a:rPr>
              <a:t>Typ 1: Fahrunfall (F)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baseline="0" dirty="0">
                <a:effectLst/>
                <a:latin typeface="+mj-lt"/>
                <a:ea typeface="+mj-ea"/>
                <a:cs typeface="+mj-cs"/>
                <a:sym typeface="Calibri"/>
              </a:rPr>
              <a:t>Typ 2: Abbiegeunfall (AB)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baseline="0" dirty="0">
                <a:effectLst/>
                <a:latin typeface="+mj-lt"/>
                <a:ea typeface="+mj-ea"/>
                <a:cs typeface="+mj-cs"/>
                <a:sym typeface="Calibri"/>
              </a:rPr>
              <a:t>Typ 3: Einbiegen/Kreuzen-Unfall (EK)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u="none" strike="noStrike" baseline="0" dirty="0">
                <a:effectLst/>
                <a:latin typeface="+mj-lt"/>
                <a:ea typeface="+mj-ea"/>
                <a:cs typeface="+mj-cs"/>
                <a:sym typeface="Calibri"/>
              </a:rPr>
              <a:t>Typ 4: Überschreiten-Unfall (ÜS)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rtl="0" fontAlgn="t" latinLnBrk="0"/>
            <a:r>
              <a:rPr lang="de-DE" sz="1200" b="0" i="0" u="none" strike="noStrike" baseline="0" dirty="0">
                <a:effectLst/>
                <a:latin typeface="+mj-lt"/>
                <a:ea typeface="+mj-ea"/>
                <a:cs typeface="+mj-cs"/>
                <a:sym typeface="Calibri"/>
              </a:rPr>
              <a:t>Typ 5: Unfall durch ruhenden Verkehr (RV)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rtl="0" fontAlgn="t" latinLnBrk="0"/>
            <a:r>
              <a:rPr lang="de-DE" sz="1200" b="0" i="0" u="none" strike="noStrike" baseline="0" dirty="0">
                <a:effectLst/>
                <a:latin typeface="+mj-lt"/>
                <a:ea typeface="+mj-ea"/>
                <a:cs typeface="+mj-cs"/>
                <a:sym typeface="Calibri"/>
              </a:rPr>
              <a:t>Typ 6: Unfall im Längsverkehr (LV)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  <a:p>
            <a:pPr rtl="0" fontAlgn="t" latinLnBrk="0"/>
            <a:r>
              <a:rPr lang="de-DE" sz="1200" b="0" i="0" u="none" strike="noStrike" baseline="0" dirty="0">
                <a:effectLst/>
                <a:latin typeface="+mj-lt"/>
                <a:ea typeface="+mj-ea"/>
                <a:cs typeface="+mj-cs"/>
                <a:sym typeface="Calibri"/>
              </a:rPr>
              <a:t>Typ 7: Sonstiger Unfall (SO)</a:t>
            </a:r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01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t" latinLnBrk="0"/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865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t" latinLnBrk="0"/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1076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t" latinLnBrk="0"/>
            <a:endParaRPr lang="de-DE" sz="1200" b="0" i="0" u="none" strike="noStrike" dirty="0">
              <a:effectLst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788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PP_SH_w.png" descr="PP_SH_w.png"/>
          <p:cNvPicPr>
            <a:picLocks noChangeAspect="1"/>
          </p:cNvPicPr>
          <p:nvPr/>
        </p:nvPicPr>
        <p:blipFill>
          <a:blip r:embed="rId3"/>
          <a:srcRect t="6171" r="69505" b="6171"/>
          <a:stretch>
            <a:fillRect/>
          </a:stretch>
        </p:blipFill>
        <p:spPr>
          <a:xfrm>
            <a:off x="217485" y="163988"/>
            <a:ext cx="1015711" cy="952368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Fußzeilenplatzhalter 4"/>
          <p:cNvSpPr txBox="1"/>
          <p:nvPr/>
        </p:nvSpPr>
        <p:spPr>
          <a:xfrm>
            <a:off x="9379500" y="6380910"/>
            <a:ext cx="20171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Datum: </a:t>
            </a:r>
            <a:r>
              <a:rPr lang="de-DE" dirty="0"/>
              <a:t>22.10</a:t>
            </a:r>
            <a:r>
              <a:rPr dirty="0"/>
              <a:t>.2024</a:t>
            </a:r>
          </a:p>
        </p:txBody>
      </p:sp>
      <p:sp>
        <p:nvSpPr>
          <p:cNvPr id="42" name="Fußzeilenplatzhalter 4"/>
          <p:cNvSpPr txBox="1"/>
          <p:nvPr/>
        </p:nvSpPr>
        <p:spPr>
          <a:xfrm>
            <a:off x="1184318" y="6380910"/>
            <a:ext cx="2017120" cy="248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r>
              <a:t>Polizeipräsidium Südhessen</a:t>
            </a:r>
          </a:p>
        </p:txBody>
      </p:sp>
      <p:pic>
        <p:nvPicPr>
          <p:cNvPr id="43" name="PP_SH_w.png" descr="PP_SH_w.png"/>
          <p:cNvPicPr>
            <a:picLocks noChangeAspect="1"/>
          </p:cNvPicPr>
          <p:nvPr/>
        </p:nvPicPr>
        <p:blipFill>
          <a:blip r:embed="rId3"/>
          <a:srcRect t="6171" r="69879" b="6171"/>
          <a:stretch>
            <a:fillRect/>
          </a:stretch>
        </p:blipFill>
        <p:spPr>
          <a:xfrm>
            <a:off x="217485" y="163988"/>
            <a:ext cx="1003253" cy="952368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 descr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P_SH_w.png" descr="PP_SH_w.png"/>
          <p:cNvPicPr>
            <a:picLocks noChangeAspect="1"/>
          </p:cNvPicPr>
          <p:nvPr/>
        </p:nvPicPr>
        <p:blipFill>
          <a:blip r:embed="rId6"/>
          <a:srcRect t="6171" b="6171"/>
          <a:stretch>
            <a:fillRect/>
          </a:stretch>
        </p:blipFill>
        <p:spPr>
          <a:xfrm>
            <a:off x="217485" y="163988"/>
            <a:ext cx="3330848" cy="9523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el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Titeltext</a:t>
            </a:r>
          </a:p>
        </p:txBody>
      </p:sp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transition spd="med"/>
  <p:hf sldNum="0" hdr="0" ftr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501" y="17820"/>
            <a:ext cx="5434998" cy="682638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Untertitel 2"/>
          <p:cNvSpPr txBox="1">
            <a:spLocks noGrp="1"/>
          </p:cNvSpPr>
          <p:nvPr>
            <p:ph type="body" sz="quarter" idx="4294967295"/>
          </p:nvPr>
        </p:nvSpPr>
        <p:spPr>
          <a:xfrm>
            <a:off x="0" y="3697288"/>
            <a:ext cx="12192000" cy="68897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ctr">
              <a:buSzTx/>
              <a:buNone/>
              <a:defRPr sz="1800">
                <a:solidFill>
                  <a:srgbClr val="EBFD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altLang="de-DE" sz="3200" dirty="0">
                <a:ea typeface="ＭＳ Ｐゴシック" panose="020B0600070205080204" pitchFamily="34" charset="-128"/>
              </a:rPr>
              <a:t>KOMPASS – </a:t>
            </a:r>
            <a:r>
              <a:rPr lang="de-DE" altLang="de-DE" sz="3200" dirty="0" err="1">
                <a:ea typeface="ＭＳ Ｐゴシック" panose="020B0600070205080204" pitchFamily="34" charset="-128"/>
              </a:rPr>
              <a:t>KOM</a:t>
            </a:r>
            <a:r>
              <a:rPr lang="de-DE" altLang="de-DE" sz="2000" dirty="0" err="1">
                <a:ea typeface="ＭＳ Ｐゴシック" panose="020B0600070205080204" pitchFamily="34" charset="-128"/>
              </a:rPr>
              <a:t>munal</a:t>
            </a:r>
            <a:r>
              <a:rPr lang="de-DE" altLang="de-DE" sz="3200" dirty="0" err="1">
                <a:ea typeface="ＭＳ Ｐゴシック" panose="020B0600070205080204" pitchFamily="34" charset="-128"/>
              </a:rPr>
              <a:t>P</a:t>
            </a:r>
            <a:r>
              <a:rPr lang="de-DE" altLang="de-DE" sz="2000" dirty="0" err="1">
                <a:ea typeface="ＭＳ Ｐゴシック" panose="020B0600070205080204" pitchFamily="34" charset="-128"/>
              </a:rPr>
              <a:t>rogr</a:t>
            </a:r>
            <a:r>
              <a:rPr lang="de-DE" altLang="de-DE" sz="3200" dirty="0" err="1">
                <a:ea typeface="ＭＳ Ｐゴシック" panose="020B0600070205080204" pitchFamily="34" charset="-128"/>
              </a:rPr>
              <a:t>A</a:t>
            </a:r>
            <a:r>
              <a:rPr lang="de-DE" altLang="de-DE" sz="2000" dirty="0" err="1">
                <a:ea typeface="ＭＳ Ｐゴシック" panose="020B0600070205080204" pitchFamily="34" charset="-128"/>
              </a:rPr>
              <a:t>mm</a:t>
            </a:r>
            <a:r>
              <a:rPr lang="de-DE" altLang="de-DE" sz="3200" dirty="0" err="1">
                <a:ea typeface="ＭＳ Ｐゴシック" panose="020B0600070205080204" pitchFamily="34" charset="-128"/>
              </a:rPr>
              <a:t>S</a:t>
            </a:r>
            <a:r>
              <a:rPr lang="de-DE" altLang="de-DE" sz="2000" dirty="0" err="1">
                <a:ea typeface="ＭＳ Ｐゴシック" panose="020B0600070205080204" pitchFamily="34" charset="-128"/>
              </a:rPr>
              <a:t>icherheits</a:t>
            </a:r>
            <a:r>
              <a:rPr lang="de-DE" altLang="de-DE" sz="3200" dirty="0" err="1">
                <a:ea typeface="ＭＳ Ｐゴシック" panose="020B0600070205080204" pitchFamily="34" charset="-128"/>
              </a:rPr>
              <a:t>S</a:t>
            </a:r>
            <a:r>
              <a:rPr lang="de-DE" altLang="de-DE" sz="2000" dirty="0" err="1">
                <a:ea typeface="ＭＳ Ｐゴシック" panose="020B0600070205080204" pitchFamily="34" charset="-128"/>
              </a:rPr>
              <a:t>iegel</a:t>
            </a:r>
            <a:r>
              <a:rPr lang="de-DE" altLang="de-DE" sz="3200" dirty="0">
                <a:ea typeface="ＭＳ Ｐゴシック" panose="020B0600070205080204" pitchFamily="34" charset="-128"/>
              </a:rPr>
              <a:t> </a:t>
            </a:r>
            <a:br>
              <a:rPr lang="de-DE" altLang="de-DE" sz="3200" dirty="0">
                <a:ea typeface="ＭＳ Ｐゴシック" panose="020B0600070205080204" pitchFamily="34" charset="-128"/>
              </a:rPr>
            </a:br>
            <a:r>
              <a:rPr lang="de-DE" altLang="de-DE" i="1" dirty="0">
                <a:ea typeface="ＭＳ Ｐゴシック" panose="020B0600070205080204" pitchFamily="34" charset="-128"/>
              </a:rPr>
              <a:t>(Eine Initiative des Hessischen Innenministeriums)</a:t>
            </a:r>
            <a:endParaRPr dirty="0"/>
          </a:p>
        </p:txBody>
      </p:sp>
      <p:sp>
        <p:nvSpPr>
          <p:cNvPr id="54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2144713"/>
            <a:ext cx="12192000" cy="10334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sz="3600" dirty="0"/>
              <a:t>Polizeiliche Sicherheitsanalyse für Groß-Umstadt</a:t>
            </a:r>
            <a:endParaRPr lang="de-DE" altLang="de-DE" sz="3600" b="0" i="1" dirty="0">
              <a:ea typeface="ＭＳ Ｐゴシック" panose="020B0600070205080204" pitchFamily="34" charset="-128"/>
            </a:endParaRPr>
          </a:p>
        </p:txBody>
      </p:sp>
      <p:sp>
        <p:nvSpPr>
          <p:cNvPr id="55" name="Rechteck 9"/>
          <p:cNvSpPr/>
          <p:nvPr/>
        </p:nvSpPr>
        <p:spPr>
          <a:xfrm>
            <a:off x="214183" y="-1631092"/>
            <a:ext cx="2603158" cy="87321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Rechteck 10"/>
          <p:cNvSpPr/>
          <p:nvPr/>
        </p:nvSpPr>
        <p:spPr>
          <a:xfrm>
            <a:off x="3241588" y="-1631094"/>
            <a:ext cx="2603158" cy="873212"/>
          </a:xfrm>
          <a:prstGeom prst="rect">
            <a:avLst/>
          </a:prstGeom>
          <a:solidFill>
            <a:srgbClr val="EBFD3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Rechteck 11"/>
          <p:cNvSpPr/>
          <p:nvPr/>
        </p:nvSpPr>
        <p:spPr>
          <a:xfrm>
            <a:off x="6268994" y="-1631095"/>
            <a:ext cx="2603158" cy="873212"/>
          </a:xfrm>
          <a:prstGeom prst="rect">
            <a:avLst/>
          </a:prstGeom>
          <a:solidFill>
            <a:srgbClr val="BEC0C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Rechteck 13"/>
          <p:cNvSpPr/>
          <p:nvPr/>
        </p:nvSpPr>
        <p:spPr>
          <a:xfrm>
            <a:off x="9296399" y="-1631095"/>
            <a:ext cx="2603158" cy="87321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Untertitel 2"/>
          <p:cNvSpPr txBox="1"/>
          <p:nvPr/>
        </p:nvSpPr>
        <p:spPr>
          <a:xfrm>
            <a:off x="259904" y="-1454085"/>
            <a:ext cx="2437576" cy="64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solidFill>
                  <a:srgbClr val="EBFD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 0, G 34, B 95</a:t>
            </a:r>
            <a:endParaRPr sz="2200" dirty="0"/>
          </a:p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solidFill>
                  <a:srgbClr val="EBFD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#00225f</a:t>
            </a:r>
          </a:p>
        </p:txBody>
      </p:sp>
      <p:sp>
        <p:nvSpPr>
          <p:cNvPr id="60" name="Untertitel 2"/>
          <p:cNvSpPr txBox="1"/>
          <p:nvPr/>
        </p:nvSpPr>
        <p:spPr>
          <a:xfrm>
            <a:off x="3250238" y="-1454085"/>
            <a:ext cx="2437576" cy="64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 235, G 253, B 54</a:t>
            </a:r>
            <a:endParaRPr sz="2200" dirty="0"/>
          </a:p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#ebfd36</a:t>
            </a:r>
          </a:p>
        </p:txBody>
      </p:sp>
      <p:sp>
        <p:nvSpPr>
          <p:cNvPr id="61" name="Untertitel 2"/>
          <p:cNvSpPr txBox="1"/>
          <p:nvPr/>
        </p:nvSpPr>
        <p:spPr>
          <a:xfrm>
            <a:off x="6314714" y="-1454085"/>
            <a:ext cx="2437576" cy="64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R 190, G 192, B 195</a:t>
            </a:r>
            <a:endParaRPr sz="2200" dirty="0"/>
          </a:p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#bec0c3</a:t>
            </a:r>
          </a:p>
        </p:txBody>
      </p:sp>
      <p:sp>
        <p:nvSpPr>
          <p:cNvPr id="62" name="Untertitel 2"/>
          <p:cNvSpPr txBox="1"/>
          <p:nvPr/>
        </p:nvSpPr>
        <p:spPr>
          <a:xfrm>
            <a:off x="9342118" y="-1454085"/>
            <a:ext cx="2437576" cy="64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 129, G 227, B 200</a:t>
            </a:r>
            <a:endParaRPr sz="2200"/>
          </a:p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#81e3c8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18" y="513697"/>
            <a:ext cx="857864" cy="144979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VERKEHRSLAGE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(UNFALLÖRTLICHKEITEN)</a:t>
            </a:r>
          </a:p>
        </p:txBody>
      </p:sp>
      <p:sp>
        <p:nvSpPr>
          <p:cNvPr id="5" name="Rechteck 4"/>
          <p:cNvSpPr/>
          <p:nvPr/>
        </p:nvSpPr>
        <p:spPr>
          <a:xfrm>
            <a:off x="3961054" y="1054664"/>
            <a:ext cx="46313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„TOP 5“ der Hauptunfallursachen (2021-2023)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98729"/>
              </p:ext>
            </p:extLst>
          </p:nvPr>
        </p:nvGraphicFramePr>
        <p:xfrm>
          <a:off x="2223002" y="1516289"/>
          <a:ext cx="7745995" cy="2117523"/>
        </p:xfrm>
        <a:graphic>
          <a:graphicData uri="http://schemas.openxmlformats.org/drawingml/2006/table">
            <a:tbl>
              <a:tblPr firstRow="1" firstCol="1" bandRow="1"/>
              <a:tblGrid>
                <a:gridCol w="6414344">
                  <a:extLst>
                    <a:ext uri="{9D8B030D-6E8A-4147-A177-3AD203B41FA5}">
                      <a16:colId xmlns:a16="http://schemas.microsoft.com/office/drawing/2014/main" val="4158694394"/>
                    </a:ext>
                  </a:extLst>
                </a:gridCol>
                <a:gridCol w="1331651">
                  <a:extLst>
                    <a:ext uri="{9D8B030D-6E8A-4147-A177-3AD203B41FA5}">
                      <a16:colId xmlns:a16="http://schemas.microsoft.com/office/drawing/2014/main" val="2405859759"/>
                    </a:ext>
                  </a:extLst>
                </a:gridCol>
              </a:tblGrid>
              <a:tr h="4070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Ursache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9" marR="66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endParaRPr lang="de-DE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9" marR="66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71756"/>
                  </a:ext>
                </a:extLst>
              </a:tr>
              <a:tr h="29729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Unfallursache 36 „Fehler beim Wenden oder Rückwärtsfahren“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217173"/>
                  </a:ext>
                </a:extLst>
              </a:tr>
              <a:tr h="29077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Unfallursache 13 „Nicht angepasste Geschwindigkeit in anderen Fällen“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05764"/>
                  </a:ext>
                </a:extLst>
              </a:tr>
              <a:tr h="27461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Unfallursache 14 „Ungenügender Sicherheitsabstand“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399193"/>
                  </a:ext>
                </a:extLst>
              </a:tr>
              <a:tr h="27461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Unfallursache 28 „Nichtbeachten die Vorfahrt regelnden Verkehrszeichen“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04779"/>
                  </a:ext>
                </a:extLst>
              </a:tr>
              <a:tr h="5614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Unfallursache 01 „Alkoholeinfluss“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6789448"/>
                  </a:ext>
                </a:extLst>
              </a:tr>
            </a:tbl>
          </a:graphicData>
        </a:graphic>
      </p:graphicFrame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9B29F31-B005-44BC-92DE-FDF980D99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10517"/>
              </p:ext>
            </p:extLst>
          </p:nvPr>
        </p:nvGraphicFramePr>
        <p:xfrm>
          <a:off x="3401478" y="4280103"/>
          <a:ext cx="5294187" cy="1402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75659">
                  <a:extLst>
                    <a:ext uri="{9D8B030D-6E8A-4147-A177-3AD203B41FA5}">
                      <a16:colId xmlns:a16="http://schemas.microsoft.com/office/drawing/2014/main" val="3968508346"/>
                    </a:ext>
                  </a:extLst>
                </a:gridCol>
                <a:gridCol w="929302">
                  <a:extLst>
                    <a:ext uri="{9D8B030D-6E8A-4147-A177-3AD203B41FA5}">
                      <a16:colId xmlns:a16="http://schemas.microsoft.com/office/drawing/2014/main" val="4007473490"/>
                    </a:ext>
                  </a:extLst>
                </a:gridCol>
                <a:gridCol w="929962">
                  <a:extLst>
                    <a:ext uri="{9D8B030D-6E8A-4147-A177-3AD203B41FA5}">
                      <a16:colId xmlns:a16="http://schemas.microsoft.com/office/drawing/2014/main" val="9482604"/>
                    </a:ext>
                  </a:extLst>
                </a:gridCol>
                <a:gridCol w="929302">
                  <a:extLst>
                    <a:ext uri="{9D8B030D-6E8A-4147-A177-3AD203B41FA5}">
                      <a16:colId xmlns:a16="http://schemas.microsoft.com/office/drawing/2014/main" val="687966118"/>
                    </a:ext>
                  </a:extLst>
                </a:gridCol>
                <a:gridCol w="929962">
                  <a:extLst>
                    <a:ext uri="{9D8B030D-6E8A-4147-A177-3AD203B41FA5}">
                      <a16:colId xmlns:a16="http://schemas.microsoft.com/office/drawing/2014/main" val="2422911043"/>
                    </a:ext>
                  </a:extLst>
                </a:gridCol>
              </a:tblGrid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355962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Alkoholfahrten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4983436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Drogenfahrten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657281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Mischkonsum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2171200"/>
                  </a:ext>
                </a:extLst>
              </a:tr>
              <a:tr h="16065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874186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467135C3-0413-4D1E-A1CA-C56DD4A94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36" y="3756883"/>
            <a:ext cx="6325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5063" algn="l"/>
              </a:tabLst>
            </a:pPr>
            <a:r>
              <a:rPr kumimoji="0" lang="de-DE" altLang="de-DE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Unfallursache: Alkohol- und Drogenfahrten (3-Jahres-Betrachtung)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9939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PRÄVENTION AUS SICHT DER POLIZEI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(DIE WICHTIGSTEN PUNKTE)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2293" y="1273245"/>
            <a:ext cx="9052561" cy="49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enger Austausch zwischen dem Stationsleiter und Bürgermeister sowie zwischen dem K35 (AG P.I.R.A.T.) und dem Ordnungsamt sowie der Kinder- und Jugendförderung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Täterorientierte Intervention durch das K 35 (zuständig für Stadt und Landkreis / Deliktsübergreifende Betreuung &amp; Bearbeitung)</a:t>
            </a:r>
          </a:p>
          <a:p>
            <a:pPr marL="742950" lvl="5" indent="-285750" hangingPunct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(Mehrfachintensivtäter) // Aktuell X MIT von 8 Personen im Landkreis </a:t>
            </a:r>
          </a:p>
          <a:p>
            <a:pPr marL="742950" lvl="5" indent="-285750" hangingPunct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 (Besonders auffällige Straftäter Ausländer) // Aktuell X Personen von 3 Personen im Landkreis</a:t>
            </a:r>
          </a:p>
          <a:p>
            <a:pPr marL="742950" lvl="5" indent="-285750" hangingPunct="1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altLang="de-DE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BASU21 (Besonders auffällige Straftäter unter 21 Jahren) // Aktuell X Personen von 15 Personen im Landkreis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PHK Thorsten </a:t>
            </a:r>
            <a:r>
              <a:rPr lang="de-DE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Mlotek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 Bürgersprechstunden anbietet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Anlassbezogene Gespräche in Schulen (</a:t>
            </a:r>
            <a:r>
              <a:rPr lang="de-DE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JuSa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sowie Präventionsveranstaltungen und Vorträge durch und in Absprache mit der Jugendkoordination der PD Darmstadt-Dieburg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Wiederkehrenden/regelmäßige Fußstreifen durch den </a:t>
            </a:r>
            <a:r>
              <a:rPr lang="de-DE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endParaRPr lang="de-DE" alt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Durchführung von „</a:t>
            </a:r>
            <a:r>
              <a:rPr lang="de-DE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(„Prävention im Team“) an der Ernst-Reuter-Schule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Schulwegsicherung (z.B. Kontrollen bezüglich Fahrradmängel)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</a:pPr>
            <a:endParaRPr lang="de-D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alt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702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PRÄVENTION AUS SICHT DER POLIZEI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(DIE WICHTIGSTEN PUNKTE)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2293" y="1273245"/>
            <a:ext cx="9052561" cy="498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44894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Vorträge vor Flüchtlingen (vertrauensbildende Maßnahmen) durch den Migrationsbeauftragten der PD Darmstadt-Dieburg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Freiwilliger Polizeidienst, aktuell leider nur mit 1 Person, die nicht alleine auf Streife gehen kann; der Bürgermeister scheint jedoch nicht abgeneigt, den FPD personell wieder aufzustocken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Sicherheitsberatung Senioren durch das PPSH, Abt. E4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Sicherheitsberatung anlassbezogen (z.B.: Wohnungseinbruchdiebstahl in der dunklen Jahreszeit) in Wohngebieten, öffentlichen Plätzen usw. durch </a:t>
            </a:r>
            <a:r>
              <a:rPr lang="de-DE" altLang="de-DE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</a:t>
            </a: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 4 und Streifendienst // Wachsamer Nachbar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Fahrradcodierung bei Bedarf möglich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gezielte Kontrollmaßnahmen, z. B.: im Rahmen von SIOG-Einsätzen, Kontrollen von Wettbüros, Spielhallen, Gaststätten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weiteren Aktionen, die auch in den anderen Städten und Gemeinden durchgeführt werden, wie z.B. den Schwerpunktkontrollen zur Intensivierung der Bekämpfung der Straßenkriminalität, Blitz für Kids, Aktion Ablenkung, Bike-Kontrollen, Laser-, Alkohol- und Drogen-Kontrollen</a:t>
            </a: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alt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</a:pPr>
            <a:endParaRPr lang="de-D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altLang="de-DE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44268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Bild" descr="Bil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501" y="17820"/>
            <a:ext cx="5434998" cy="682638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Untertitel 2"/>
          <p:cNvSpPr txBox="1">
            <a:spLocks noGrp="1"/>
          </p:cNvSpPr>
          <p:nvPr>
            <p:ph type="body" sz="quarter" idx="4294967295"/>
          </p:nvPr>
        </p:nvSpPr>
        <p:spPr>
          <a:xfrm>
            <a:off x="0" y="3697288"/>
            <a:ext cx="12192000" cy="6889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SzTx/>
              <a:buNone/>
              <a:defRPr sz="1800">
                <a:solidFill>
                  <a:srgbClr val="EBFD3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sz="4400" b="1" dirty="0">
                <a:solidFill>
                  <a:schemeClr val="bg1"/>
                </a:solidFill>
              </a:rPr>
              <a:t>Die Bürger Groß-Umstadts leben sicher</a:t>
            </a:r>
            <a:endParaRPr sz="4400" b="1" dirty="0">
              <a:solidFill>
                <a:schemeClr val="bg1"/>
              </a:solidFill>
            </a:endParaRPr>
          </a:p>
        </p:txBody>
      </p:sp>
      <p:sp>
        <p:nvSpPr>
          <p:cNvPr id="54" name="Titel 1"/>
          <p:cNvSpPr txBox="1">
            <a:spLocks noGrp="1"/>
          </p:cNvSpPr>
          <p:nvPr>
            <p:ph type="title" idx="4294967295"/>
          </p:nvPr>
        </p:nvSpPr>
        <p:spPr>
          <a:xfrm>
            <a:off x="0" y="2144713"/>
            <a:ext cx="12192000" cy="10334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de-DE" altLang="de-DE" dirty="0"/>
              <a:t>Schlussbetrachtung</a:t>
            </a:r>
            <a:endParaRPr lang="de-DE" altLang="de-DE" b="0" i="1" dirty="0">
              <a:ea typeface="ＭＳ Ｐゴシック" panose="020B0600070205080204" pitchFamily="34" charset="-128"/>
            </a:endParaRPr>
          </a:p>
        </p:txBody>
      </p:sp>
      <p:sp>
        <p:nvSpPr>
          <p:cNvPr id="55" name="Rechteck 9"/>
          <p:cNvSpPr/>
          <p:nvPr/>
        </p:nvSpPr>
        <p:spPr>
          <a:xfrm>
            <a:off x="214183" y="-1631092"/>
            <a:ext cx="2603158" cy="873212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6" name="Rechteck 10"/>
          <p:cNvSpPr/>
          <p:nvPr/>
        </p:nvSpPr>
        <p:spPr>
          <a:xfrm>
            <a:off x="3241588" y="-1631094"/>
            <a:ext cx="2603158" cy="873212"/>
          </a:xfrm>
          <a:prstGeom prst="rect">
            <a:avLst/>
          </a:prstGeom>
          <a:solidFill>
            <a:srgbClr val="EBFD36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Rechteck 11"/>
          <p:cNvSpPr/>
          <p:nvPr/>
        </p:nvSpPr>
        <p:spPr>
          <a:xfrm>
            <a:off x="6268994" y="-1631095"/>
            <a:ext cx="2603158" cy="873212"/>
          </a:xfrm>
          <a:prstGeom prst="rect">
            <a:avLst/>
          </a:prstGeom>
          <a:solidFill>
            <a:srgbClr val="BEC0C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Rechteck 13"/>
          <p:cNvSpPr/>
          <p:nvPr/>
        </p:nvSpPr>
        <p:spPr>
          <a:xfrm>
            <a:off x="9296399" y="-1631095"/>
            <a:ext cx="2603158" cy="873212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Untertitel 2"/>
          <p:cNvSpPr txBox="1"/>
          <p:nvPr/>
        </p:nvSpPr>
        <p:spPr>
          <a:xfrm>
            <a:off x="259904" y="-1454085"/>
            <a:ext cx="2437576" cy="64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solidFill>
                  <a:srgbClr val="EBFD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 0, G 34, B 95</a:t>
            </a:r>
            <a:endParaRPr sz="2200"/>
          </a:p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solidFill>
                  <a:srgbClr val="EBFD3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#00225f</a:t>
            </a:r>
          </a:p>
        </p:txBody>
      </p:sp>
      <p:sp>
        <p:nvSpPr>
          <p:cNvPr id="60" name="Untertitel 2"/>
          <p:cNvSpPr txBox="1"/>
          <p:nvPr/>
        </p:nvSpPr>
        <p:spPr>
          <a:xfrm>
            <a:off x="3250238" y="-1454085"/>
            <a:ext cx="2437576" cy="64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 235, G 253, B 54</a:t>
            </a:r>
            <a:endParaRPr sz="2200"/>
          </a:p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#ebfd36</a:t>
            </a:r>
          </a:p>
        </p:txBody>
      </p:sp>
      <p:sp>
        <p:nvSpPr>
          <p:cNvPr id="61" name="Untertitel 2"/>
          <p:cNvSpPr txBox="1"/>
          <p:nvPr/>
        </p:nvSpPr>
        <p:spPr>
          <a:xfrm>
            <a:off x="6314714" y="-1454085"/>
            <a:ext cx="2437576" cy="64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 190, G 192, B 195</a:t>
            </a:r>
            <a:endParaRPr sz="2200"/>
          </a:p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#bec0c3</a:t>
            </a:r>
          </a:p>
        </p:txBody>
      </p:sp>
      <p:sp>
        <p:nvSpPr>
          <p:cNvPr id="62" name="Untertitel 2"/>
          <p:cNvSpPr txBox="1"/>
          <p:nvPr/>
        </p:nvSpPr>
        <p:spPr>
          <a:xfrm>
            <a:off x="9342118" y="-1454085"/>
            <a:ext cx="2437576" cy="644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R 129, G 227, B 200</a:t>
            </a:r>
            <a:endParaRPr sz="2200"/>
          </a:p>
          <a:p>
            <a:pPr algn="ctr">
              <a:lnSpc>
                <a:spcPct val="81000"/>
              </a:lnSpc>
              <a:spcBef>
                <a:spcPts val="1000"/>
              </a:spcBef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t>#81e3c8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118" y="513697"/>
            <a:ext cx="857864" cy="144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1062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KRIMINALITÄTSLAGE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(Straftaten 2023)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91269" y="1278452"/>
            <a:ext cx="39121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Groß-Umstadt im Vergleich</a:t>
            </a:r>
          </a:p>
          <a:p>
            <a:pPr lvl="0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lediglich 6,38% aller Straftaten im Landkreis entfallen auf Groß-Umstadt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Häufigkeitszahl (Straftaten pro 100.000 Einwohner) liegt mit 2.858 ca. 10% unter dem Durchschnitt von 3.134 im Landkreis und ist damit aktuell auf dem 14. Platz von insgesamt 23 Kommunen</a:t>
            </a: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11425EAF-C530-41F6-81AD-FB571B4C9F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040530"/>
              </p:ext>
            </p:extLst>
          </p:nvPr>
        </p:nvGraphicFramePr>
        <p:xfrm>
          <a:off x="4503420" y="1273245"/>
          <a:ext cx="6388100" cy="486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761999" y="1582340"/>
            <a:ext cx="4381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Besonderheiten der 3 - Jahres Betrachtung</a:t>
            </a:r>
            <a:endParaRPr lang="de-DE" b="1" u="sng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deutliche Steigerung der Fallzahlen in 2022 (+136 / 32,5%) leichte Steigerung in 2023 (+46 / 8,3%)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Aufklärungsquote leicht zurückgegangen auf 59,7% (-1,7%), die dennoch etwas höher liegt als im Durchschnitt des Landkreis Darmstadt-Dieburg (58,4%)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KRIMINALITÄTSLAGE</a:t>
            </a:r>
            <a:r>
              <a:rPr lang="de-DE" sz="27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(STRAFTATEN UND AUFKLÄRUNGSQUOTE)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1A14BA6-7DEE-4177-AF09-41F726728B82}"/>
              </a:ext>
            </a:extLst>
          </p:cNvPr>
          <p:cNvSpPr txBox="1"/>
          <p:nvPr/>
        </p:nvSpPr>
        <p:spPr>
          <a:xfrm>
            <a:off x="3135922" y="6374568"/>
            <a:ext cx="208260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DE" sz="1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PKS-Tabellen 99 und 01</a:t>
            </a:r>
            <a:endParaRPr kumimoji="0" lang="de-DE" sz="18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55EC3B6A-5DF0-4C98-9892-D41A10A285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6105568"/>
              </p:ext>
            </p:extLst>
          </p:nvPr>
        </p:nvGraphicFramePr>
        <p:xfrm>
          <a:off x="5218529" y="1337438"/>
          <a:ext cx="6211472" cy="446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B1635E1C-A5FD-4DEE-8C83-F3CFF971E3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6677055"/>
              </p:ext>
            </p:extLst>
          </p:nvPr>
        </p:nvGraphicFramePr>
        <p:xfrm>
          <a:off x="5785944" y="824299"/>
          <a:ext cx="59120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C9C63740-31F0-4901-A3D0-44F795C41219}"/>
              </a:ext>
            </a:extLst>
          </p:cNvPr>
          <p:cNvSpPr txBox="1"/>
          <p:nvPr/>
        </p:nvSpPr>
        <p:spPr>
          <a:xfrm>
            <a:off x="9525000" y="5351286"/>
            <a:ext cx="168731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Aufklärungsquote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723312DC-317D-4942-8577-9E0A133E1F11}"/>
              </a:ext>
            </a:extLst>
          </p:cNvPr>
          <p:cNvCxnSpPr/>
          <p:nvPr/>
        </p:nvCxnSpPr>
        <p:spPr>
          <a:xfrm>
            <a:off x="9252859" y="5520562"/>
            <a:ext cx="239486" cy="0"/>
          </a:xfrm>
          <a:prstGeom prst="line">
            <a:avLst/>
          </a:prstGeom>
          <a:noFill/>
          <a:ln w="44450" cap="rnd">
            <a:solidFill>
              <a:schemeClr val="accent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645622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KRIMINALITÄTSLAGE</a:t>
            </a:r>
            <a:r>
              <a:rPr lang="de-DE" sz="27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(STRAFTATENENTWICKLUNG 2021-2023)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4DC96C7-B9A0-4493-B156-AEC5BD468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577842"/>
              </p:ext>
            </p:extLst>
          </p:nvPr>
        </p:nvGraphicFramePr>
        <p:xfrm>
          <a:off x="1522293" y="1273245"/>
          <a:ext cx="9052559" cy="43843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3586">
                  <a:extLst>
                    <a:ext uri="{9D8B030D-6E8A-4147-A177-3AD203B41FA5}">
                      <a16:colId xmlns:a16="http://schemas.microsoft.com/office/drawing/2014/main" val="160718039"/>
                    </a:ext>
                  </a:extLst>
                </a:gridCol>
                <a:gridCol w="900861">
                  <a:extLst>
                    <a:ext uri="{9D8B030D-6E8A-4147-A177-3AD203B41FA5}">
                      <a16:colId xmlns:a16="http://schemas.microsoft.com/office/drawing/2014/main" val="3171564285"/>
                    </a:ext>
                  </a:extLst>
                </a:gridCol>
                <a:gridCol w="900861">
                  <a:extLst>
                    <a:ext uri="{9D8B030D-6E8A-4147-A177-3AD203B41FA5}">
                      <a16:colId xmlns:a16="http://schemas.microsoft.com/office/drawing/2014/main" val="804070718"/>
                    </a:ext>
                  </a:extLst>
                </a:gridCol>
                <a:gridCol w="900861">
                  <a:extLst>
                    <a:ext uri="{9D8B030D-6E8A-4147-A177-3AD203B41FA5}">
                      <a16:colId xmlns:a16="http://schemas.microsoft.com/office/drawing/2014/main" val="345068195"/>
                    </a:ext>
                  </a:extLst>
                </a:gridCol>
                <a:gridCol w="1494112">
                  <a:extLst>
                    <a:ext uri="{9D8B030D-6E8A-4147-A177-3AD203B41FA5}">
                      <a16:colId xmlns:a16="http://schemas.microsoft.com/office/drawing/2014/main" val="2369976403"/>
                    </a:ext>
                  </a:extLst>
                </a:gridCol>
                <a:gridCol w="1362278">
                  <a:extLst>
                    <a:ext uri="{9D8B030D-6E8A-4147-A177-3AD203B41FA5}">
                      <a16:colId xmlns:a16="http://schemas.microsoft.com/office/drawing/2014/main" val="671956635"/>
                    </a:ext>
                  </a:extLst>
                </a:gridCol>
              </a:tblGrid>
              <a:tr h="6443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Groß-Umstadt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Veränderung</a:t>
                      </a:r>
                      <a:b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Vorjahr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3-Jahres-</a:t>
                      </a:r>
                      <a:b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Schnitt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824967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Straftaten gesamt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419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525,0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88947352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geklärt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319,3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00474164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Aufklärungsquote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61,6%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61,4%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59,7%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-1,7%</a:t>
                      </a:r>
                      <a:endParaRPr lang="de-DE" sz="1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60,9%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22366685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Häufigkeitszahl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1.973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2.643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2.858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2.491,3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83491677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Einwohner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21.234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21.001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21.028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21087,7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29898397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Anteil aus. Tatverdächtiger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27,2%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32,2%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-1,1%</a:t>
                      </a:r>
                      <a:endParaRPr lang="de-DE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30,9%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12115266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64285563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Rohheit/ pers. Freiheit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101,0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39547813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Körperverletzungen (KV)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-2</a:t>
                      </a:r>
                      <a:endParaRPr lang="de-DE" sz="14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2080509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gefährliche/schwere KV</a:t>
                      </a:r>
                      <a:endParaRPr lang="de-DE" sz="1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33507052"/>
                  </a:ext>
                </a:extLst>
              </a:tr>
              <a:tr h="327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KV auf Straßen/Wegen/Plätzen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8,3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9705399"/>
                  </a:ext>
                </a:extLst>
              </a:tr>
              <a:tr h="32739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Raub/ </a:t>
                      </a:r>
                      <a:r>
                        <a:rPr lang="de-DE" sz="14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räub.Erpressung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de-DE" sz="1400" b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räub</a:t>
                      </a: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Angriff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30406172"/>
                  </a:ext>
                </a:extLst>
              </a:tr>
              <a:tr h="1826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Handtaschenraub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6327074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3113BFB1-725F-4CB1-A5C2-19FBBDDCB28B}"/>
              </a:ext>
            </a:extLst>
          </p:cNvPr>
          <p:cNvSpPr txBox="1"/>
          <p:nvPr/>
        </p:nvSpPr>
        <p:spPr>
          <a:xfrm>
            <a:off x="3115861" y="6342294"/>
            <a:ext cx="208260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DE" sz="1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PKS-Tabellen 99 und 01</a:t>
            </a:r>
            <a:endParaRPr kumimoji="0" lang="de-DE" sz="18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786248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KRIMINALITÄTSLAGE</a:t>
            </a:r>
            <a:r>
              <a:rPr lang="de-DE" sz="27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(STRAFTATENENTWICKLUNG 2021-2023)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274FF1A-1E5E-4137-962D-2D38E5837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59737"/>
              </p:ext>
            </p:extLst>
          </p:nvPr>
        </p:nvGraphicFramePr>
        <p:xfrm>
          <a:off x="1522292" y="1273244"/>
          <a:ext cx="9052560" cy="43455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3586">
                  <a:extLst>
                    <a:ext uri="{9D8B030D-6E8A-4147-A177-3AD203B41FA5}">
                      <a16:colId xmlns:a16="http://schemas.microsoft.com/office/drawing/2014/main" val="2464904801"/>
                    </a:ext>
                  </a:extLst>
                </a:gridCol>
                <a:gridCol w="900861">
                  <a:extLst>
                    <a:ext uri="{9D8B030D-6E8A-4147-A177-3AD203B41FA5}">
                      <a16:colId xmlns:a16="http://schemas.microsoft.com/office/drawing/2014/main" val="3880747963"/>
                    </a:ext>
                  </a:extLst>
                </a:gridCol>
                <a:gridCol w="900861">
                  <a:extLst>
                    <a:ext uri="{9D8B030D-6E8A-4147-A177-3AD203B41FA5}">
                      <a16:colId xmlns:a16="http://schemas.microsoft.com/office/drawing/2014/main" val="209069085"/>
                    </a:ext>
                  </a:extLst>
                </a:gridCol>
                <a:gridCol w="900861">
                  <a:extLst>
                    <a:ext uri="{9D8B030D-6E8A-4147-A177-3AD203B41FA5}">
                      <a16:colId xmlns:a16="http://schemas.microsoft.com/office/drawing/2014/main" val="3635048187"/>
                    </a:ext>
                  </a:extLst>
                </a:gridCol>
                <a:gridCol w="1494113">
                  <a:extLst>
                    <a:ext uri="{9D8B030D-6E8A-4147-A177-3AD203B41FA5}">
                      <a16:colId xmlns:a16="http://schemas.microsoft.com/office/drawing/2014/main" val="2213288926"/>
                    </a:ext>
                  </a:extLst>
                </a:gridCol>
                <a:gridCol w="1362278">
                  <a:extLst>
                    <a:ext uri="{9D8B030D-6E8A-4147-A177-3AD203B41FA5}">
                      <a16:colId xmlns:a16="http://schemas.microsoft.com/office/drawing/2014/main" val="1398732974"/>
                    </a:ext>
                  </a:extLst>
                </a:gridCol>
              </a:tblGrid>
              <a:tr h="7002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Groß-Umstadt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Veränderung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Vorjahr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3-Jahres-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Schnitt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78873195"/>
                  </a:ext>
                </a:extLst>
              </a:tr>
              <a:tr h="216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Diebstahl (gesamt)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-31</a:t>
                      </a:r>
                      <a:endParaRPr lang="de-DE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97,3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90034458"/>
                  </a:ext>
                </a:extLst>
              </a:tr>
              <a:tr h="216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einfacher Diebstahl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43,7</a:t>
                      </a:r>
                      <a:endParaRPr lang="de-DE" sz="1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77059260"/>
                  </a:ext>
                </a:extLst>
              </a:tr>
              <a:tr h="3736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unter erschwerten Umständen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-32</a:t>
                      </a:r>
                      <a:endParaRPr lang="de-DE" sz="14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53,7</a:t>
                      </a:r>
                      <a:endParaRPr lang="de-DE" sz="1400" b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06116944"/>
                  </a:ext>
                </a:extLst>
              </a:tr>
              <a:tr h="216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Ladendiebstahl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7,0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0229468"/>
                  </a:ext>
                </a:extLst>
              </a:tr>
              <a:tr h="216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Taschendiebstahl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</a:t>
                      </a:r>
                      <a:endParaRPr lang="de-DE" sz="1400" b="0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6266407"/>
                  </a:ext>
                </a:extLst>
              </a:tr>
              <a:tr h="216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78761946"/>
                  </a:ext>
                </a:extLst>
              </a:tr>
              <a:tr h="216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Wohnungseinbruchdiebstahl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de-DE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8814454"/>
                  </a:ext>
                </a:extLst>
              </a:tr>
              <a:tr h="3736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Tageswohnungseinbruch (TWE)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40863130"/>
                  </a:ext>
                </a:extLst>
              </a:tr>
              <a:tr h="216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75143952"/>
                  </a:ext>
                </a:extLst>
              </a:tr>
              <a:tr h="216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Diebstahl in/aus Kfz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1186497"/>
                  </a:ext>
                </a:extLst>
              </a:tr>
              <a:tr h="37367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unter erschwerten Umständen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358881"/>
                  </a:ext>
                </a:extLst>
              </a:tr>
              <a:tr h="21600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Diebstahl von Kfz/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unbef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Gebrauch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236130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01E7CE47-5D12-45D5-8CDC-CF55E702C9F0}"/>
              </a:ext>
            </a:extLst>
          </p:cNvPr>
          <p:cNvSpPr txBox="1"/>
          <p:nvPr/>
        </p:nvSpPr>
        <p:spPr>
          <a:xfrm>
            <a:off x="3115861" y="6342294"/>
            <a:ext cx="208260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4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de-DE" sz="18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PKS-Tabellen 99 und 01</a:t>
            </a:r>
            <a:endParaRPr kumimoji="0" lang="de-DE" sz="18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5911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KRIMINALITÄTSLAGE</a:t>
            </a:r>
            <a:r>
              <a:rPr lang="de-DE" sz="27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(STRAFTATENENTWICKLUNG 2021-2023)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274FF1A-1E5E-4137-962D-2D38E58376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063086"/>
              </p:ext>
            </p:extLst>
          </p:nvPr>
        </p:nvGraphicFramePr>
        <p:xfrm>
          <a:off x="1522292" y="1273244"/>
          <a:ext cx="9052560" cy="48923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93586">
                  <a:extLst>
                    <a:ext uri="{9D8B030D-6E8A-4147-A177-3AD203B41FA5}">
                      <a16:colId xmlns:a16="http://schemas.microsoft.com/office/drawing/2014/main" val="2464904801"/>
                    </a:ext>
                  </a:extLst>
                </a:gridCol>
                <a:gridCol w="900861">
                  <a:extLst>
                    <a:ext uri="{9D8B030D-6E8A-4147-A177-3AD203B41FA5}">
                      <a16:colId xmlns:a16="http://schemas.microsoft.com/office/drawing/2014/main" val="3880747963"/>
                    </a:ext>
                  </a:extLst>
                </a:gridCol>
                <a:gridCol w="900861">
                  <a:extLst>
                    <a:ext uri="{9D8B030D-6E8A-4147-A177-3AD203B41FA5}">
                      <a16:colId xmlns:a16="http://schemas.microsoft.com/office/drawing/2014/main" val="209069085"/>
                    </a:ext>
                  </a:extLst>
                </a:gridCol>
                <a:gridCol w="900861">
                  <a:extLst>
                    <a:ext uri="{9D8B030D-6E8A-4147-A177-3AD203B41FA5}">
                      <a16:colId xmlns:a16="http://schemas.microsoft.com/office/drawing/2014/main" val="3635048187"/>
                    </a:ext>
                  </a:extLst>
                </a:gridCol>
                <a:gridCol w="1494113">
                  <a:extLst>
                    <a:ext uri="{9D8B030D-6E8A-4147-A177-3AD203B41FA5}">
                      <a16:colId xmlns:a16="http://schemas.microsoft.com/office/drawing/2014/main" val="2213288926"/>
                    </a:ext>
                  </a:extLst>
                </a:gridCol>
                <a:gridCol w="1362278">
                  <a:extLst>
                    <a:ext uri="{9D8B030D-6E8A-4147-A177-3AD203B41FA5}">
                      <a16:colId xmlns:a16="http://schemas.microsoft.com/office/drawing/2014/main" val="1398732974"/>
                    </a:ext>
                  </a:extLst>
                </a:gridCol>
              </a:tblGrid>
              <a:tr h="7460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Groß-Umstadt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Veränderung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Vorjahr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3-Jahres-</a:t>
                      </a:r>
                      <a:b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Schnitt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78873195"/>
                  </a:ext>
                </a:extLst>
              </a:tr>
              <a:tr h="298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Diebstahl v. Fahrrad/ </a:t>
                      </a:r>
                      <a:r>
                        <a:rPr lang="de-DE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unbef</a:t>
                      </a:r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Gebrauch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0034458"/>
                  </a:ext>
                </a:extLst>
              </a:tr>
              <a:tr h="298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ohne erschwerte Umstände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7059260"/>
                  </a:ext>
                </a:extLst>
              </a:tr>
              <a:tr h="398157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davon unter erschwerten Umständen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06116944"/>
                  </a:ext>
                </a:extLst>
              </a:tr>
              <a:tr h="1494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14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40229468"/>
                  </a:ext>
                </a:extLst>
              </a:tr>
              <a:tr h="14942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Vermögens-/ Fälschungsdelikte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34135723"/>
                  </a:ext>
                </a:extLst>
              </a:tr>
              <a:tr h="298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Betrug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6266407"/>
                  </a:ext>
                </a:extLst>
              </a:tr>
              <a:tr h="298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davon Beförderungserschleichung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78761946"/>
                  </a:ext>
                </a:extLst>
              </a:tr>
              <a:tr h="298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Sachbeschädigung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85,0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18814454"/>
                  </a:ext>
                </a:extLst>
              </a:tr>
              <a:tr h="3981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davon Sachbeschädigung an Kfz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36,0</a:t>
                      </a:r>
                      <a:endParaRPr lang="de-DE" sz="1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40863130"/>
                  </a:ext>
                </a:extLst>
              </a:tr>
              <a:tr h="298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Sachbeschädigung </a:t>
                      </a:r>
                      <a:r>
                        <a:rPr lang="de-DE" sz="1400" b="1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i.Z.m</a:t>
                      </a: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 Graffiti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13,7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75143952"/>
                  </a:ext>
                </a:extLst>
              </a:tr>
              <a:tr h="298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de-DE" sz="1400" b="1" dirty="0">
                        <a:solidFill>
                          <a:schemeClr val="accent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91186497"/>
                  </a:ext>
                </a:extLst>
              </a:tr>
              <a:tr h="39815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Rauschgiftdelikte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23,3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5358881"/>
                  </a:ext>
                </a:extLst>
              </a:tr>
              <a:tr h="29885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Straßenkriminalität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119,7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0236130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181DEC28-5764-46B4-A966-6C6231FBEE9A}"/>
              </a:ext>
            </a:extLst>
          </p:cNvPr>
          <p:cNvSpPr txBox="1"/>
          <p:nvPr/>
        </p:nvSpPr>
        <p:spPr>
          <a:xfrm>
            <a:off x="3115861" y="6342294"/>
            <a:ext cx="208260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PKS-Tabellen 99 und 01</a:t>
            </a:r>
            <a:endParaRPr kumimoji="0" lang="de-DE" sz="12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460648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Jugendkriminalität 2023</a:t>
            </a:r>
            <a:r>
              <a:rPr lang="de-DE" sz="27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²</a:t>
            </a:r>
          </a:p>
          <a:p>
            <a:pPr lvl="1"/>
            <a:endParaRPr lang="de-DE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81DEC28-5764-46B4-A966-6C6231FBEE9A}"/>
              </a:ext>
            </a:extLst>
          </p:cNvPr>
          <p:cNvSpPr txBox="1"/>
          <p:nvPr/>
        </p:nvSpPr>
        <p:spPr>
          <a:xfrm>
            <a:off x="3115861" y="6342294"/>
            <a:ext cx="208260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baseline="30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²</a:t>
            </a:r>
            <a:r>
              <a:rPr lang="de-DE" sz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PKS-Tabellen 20</a:t>
            </a:r>
            <a:endParaRPr kumimoji="0" lang="de-DE" sz="12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8F9DC7C-3DBB-428A-9E42-2B3286CC2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07036"/>
              </p:ext>
            </p:extLst>
          </p:nvPr>
        </p:nvGraphicFramePr>
        <p:xfrm>
          <a:off x="1522293" y="1448561"/>
          <a:ext cx="8737275" cy="29459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303203">
                  <a:extLst>
                    <a:ext uri="{9D8B030D-6E8A-4147-A177-3AD203B41FA5}">
                      <a16:colId xmlns:a16="http://schemas.microsoft.com/office/drawing/2014/main" val="3866235051"/>
                    </a:ext>
                  </a:extLst>
                </a:gridCol>
                <a:gridCol w="1353312">
                  <a:extLst>
                    <a:ext uri="{9D8B030D-6E8A-4147-A177-3AD203B41FA5}">
                      <a16:colId xmlns:a16="http://schemas.microsoft.com/office/drawing/2014/main" val="2490531601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2282264539"/>
                    </a:ext>
                  </a:extLst>
                </a:gridCol>
                <a:gridCol w="1572768">
                  <a:extLst>
                    <a:ext uri="{9D8B030D-6E8A-4147-A177-3AD203B41FA5}">
                      <a16:colId xmlns:a16="http://schemas.microsoft.com/office/drawing/2014/main" val="70263249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733346387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3752597644"/>
                    </a:ext>
                  </a:extLst>
                </a:gridCol>
              </a:tblGrid>
              <a:tr h="11443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TV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Gesamt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Kinder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0-U14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Jahre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Jugendliche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14-U18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Jahre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Heranwachsende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18-U21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Jahre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Gesamt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U21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Jahre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549101"/>
                  </a:ext>
                </a:extLst>
              </a:tr>
              <a:tr h="5712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Männlich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218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76,2%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27,3%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75,6%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82,1%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57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71,3%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2643572"/>
                  </a:ext>
                </a:extLst>
              </a:tr>
              <a:tr h="5712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Weiblich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23,8%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72,7%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24,4%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17,9%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28,8%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5995733"/>
                  </a:ext>
                </a:extLst>
              </a:tr>
              <a:tr h="5712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</a:rPr>
                        <a:t>Gesamt</a:t>
                      </a:r>
                      <a:endParaRPr lang="de-DE" sz="14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286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100,0%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3,8%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41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14,3%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9,8%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80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</a:rPr>
                        <a:t>28,0%</a:t>
                      </a:r>
                      <a:endParaRPr lang="de-DE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608583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39E98437-054C-44CC-BEA6-E570EAB96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3206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351BEE3-0613-40B4-8994-F943DCC48A6D}"/>
              </a:ext>
            </a:extLst>
          </p:cNvPr>
          <p:cNvSpPr txBox="1"/>
          <p:nvPr/>
        </p:nvSpPr>
        <p:spPr>
          <a:xfrm>
            <a:off x="1522293" y="4569802"/>
            <a:ext cx="8737275" cy="10618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Von den insgesamt 286 Tatverdächtigen in Groß-Umstadt waren 80 unter 21 Jahren. Dies entspricht 28,0%.</a:t>
            </a:r>
          </a:p>
          <a:p>
            <a:pPr algn="just">
              <a:lnSpc>
                <a:spcPct val="150000"/>
              </a:lnSpc>
            </a:pPr>
            <a:r>
              <a:rPr lang="de-DE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deliktsspezifischen Schwerpunkte liegen im Bereich der Diebstahlsdelikte (34) sowie Körperverletzungs- (20) und Vermögendelikte (13). Die Jugendsachbearbeitung erfolgt durch das K35 (AG P.I.R.A.T).</a:t>
            </a:r>
          </a:p>
        </p:txBody>
      </p:sp>
    </p:spTree>
    <p:extLst>
      <p:ext uri="{BB962C8B-B14F-4D97-AF65-F5344CB8AC3E}">
        <p14:creationId xmlns:p14="http://schemas.microsoft.com/office/powerpoint/2010/main" val="36121821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VERKEHRSLAGE³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(UNFALLZAHLEN 2021-2023)</a:t>
            </a:r>
          </a:p>
        </p:txBody>
      </p:sp>
      <p:sp>
        <p:nvSpPr>
          <p:cNvPr id="5" name="Rechteck 4"/>
          <p:cNvSpPr/>
          <p:nvPr/>
        </p:nvSpPr>
        <p:spPr>
          <a:xfrm>
            <a:off x="2772334" y="1054664"/>
            <a:ext cx="5961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Unfallzahlen und Personenschaden (3-Jahres-Betrachtung</a:t>
            </a:r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641953"/>
              </p:ext>
            </p:extLst>
          </p:nvPr>
        </p:nvGraphicFramePr>
        <p:xfrm>
          <a:off x="1939636" y="1405378"/>
          <a:ext cx="8055858" cy="1930080"/>
        </p:xfrm>
        <a:graphic>
          <a:graphicData uri="http://schemas.openxmlformats.org/drawingml/2006/table">
            <a:tbl>
              <a:tblPr firstRow="1" firstCol="1" bandRow="1"/>
              <a:tblGrid>
                <a:gridCol w="1069336">
                  <a:extLst>
                    <a:ext uri="{9D8B030D-6E8A-4147-A177-3AD203B41FA5}">
                      <a16:colId xmlns:a16="http://schemas.microsoft.com/office/drawing/2014/main" val="2947243096"/>
                    </a:ext>
                  </a:extLst>
                </a:gridCol>
                <a:gridCol w="1224146">
                  <a:extLst>
                    <a:ext uri="{9D8B030D-6E8A-4147-A177-3AD203B41FA5}">
                      <a16:colId xmlns:a16="http://schemas.microsoft.com/office/drawing/2014/main" val="1154449358"/>
                    </a:ext>
                  </a:extLst>
                </a:gridCol>
                <a:gridCol w="1207901">
                  <a:extLst>
                    <a:ext uri="{9D8B030D-6E8A-4147-A177-3AD203B41FA5}">
                      <a16:colId xmlns:a16="http://schemas.microsoft.com/office/drawing/2014/main" val="2319311334"/>
                    </a:ext>
                  </a:extLst>
                </a:gridCol>
                <a:gridCol w="1464963">
                  <a:extLst>
                    <a:ext uri="{9D8B030D-6E8A-4147-A177-3AD203B41FA5}">
                      <a16:colId xmlns:a16="http://schemas.microsoft.com/office/drawing/2014/main" val="210788035"/>
                    </a:ext>
                  </a:extLst>
                </a:gridCol>
                <a:gridCol w="1542367">
                  <a:extLst>
                    <a:ext uri="{9D8B030D-6E8A-4147-A177-3AD203B41FA5}">
                      <a16:colId xmlns:a16="http://schemas.microsoft.com/office/drawing/2014/main" val="1001468344"/>
                    </a:ext>
                  </a:extLst>
                </a:gridCol>
                <a:gridCol w="1547145">
                  <a:extLst>
                    <a:ext uri="{9D8B030D-6E8A-4147-A177-3AD203B41FA5}">
                      <a16:colId xmlns:a16="http://schemas.microsoft.com/office/drawing/2014/main" val="1493412750"/>
                    </a:ext>
                  </a:extLst>
                </a:gridCol>
              </a:tblGrid>
              <a:tr h="52639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6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2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954" marR="87954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 der Unfälle</a:t>
                      </a:r>
                    </a:p>
                  </a:txBody>
                  <a:tcPr marL="87954" marR="87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</a:t>
                      </a:r>
                    </a:p>
                  </a:txBody>
                  <a:tcPr marL="87954" marR="87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 schwer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Verletzte</a:t>
                      </a:r>
                    </a:p>
                  </a:txBody>
                  <a:tcPr marL="87954" marR="87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leicht Verletzte</a:t>
                      </a:r>
                    </a:p>
                  </a:txBody>
                  <a:tcPr marL="87954" marR="87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Tote oder Verletzte</a:t>
                      </a:r>
                    </a:p>
                  </a:txBody>
                  <a:tcPr marL="87954" marR="8795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224392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844995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393613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487156"/>
                  </a:ext>
                </a:extLst>
              </a:tr>
              <a:tr h="322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796899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36336" y="3168085"/>
            <a:ext cx="6308432" cy="83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584" tIns="304704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350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35063" algn="l"/>
              </a:tabLst>
            </a:pPr>
            <a:r>
              <a:rPr kumimoji="0" lang="de-DE" altLang="de-DE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Verkehrsunfallbeteiligungen (3-Jahres-Betrachtung)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5063" algn="l"/>
              </a:tabLst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07265"/>
              </p:ext>
            </p:extLst>
          </p:nvPr>
        </p:nvGraphicFramePr>
        <p:xfrm>
          <a:off x="1939636" y="3763046"/>
          <a:ext cx="6917460" cy="2563872"/>
        </p:xfrm>
        <a:graphic>
          <a:graphicData uri="http://schemas.openxmlformats.org/drawingml/2006/table">
            <a:tbl>
              <a:tblPr firstRow="1" firstCol="1" bandRow="1"/>
              <a:tblGrid>
                <a:gridCol w="4624118">
                  <a:extLst>
                    <a:ext uri="{9D8B030D-6E8A-4147-A177-3AD203B41FA5}">
                      <a16:colId xmlns:a16="http://schemas.microsoft.com/office/drawing/2014/main" val="2530034281"/>
                    </a:ext>
                  </a:extLst>
                </a:gridCol>
                <a:gridCol w="2293342">
                  <a:extLst>
                    <a:ext uri="{9D8B030D-6E8A-4147-A177-3AD203B41FA5}">
                      <a16:colId xmlns:a16="http://schemas.microsoft.com/office/drawing/2014/main" val="3500114022"/>
                    </a:ext>
                  </a:extLst>
                </a:gridCol>
              </a:tblGrid>
              <a:tr h="3076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Verkehrsbeteiligung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67" marR="75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2021-2023</a:t>
                      </a:r>
                    </a:p>
                  </a:txBody>
                  <a:tcPr marL="75667" marR="756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021810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1: Personenkraftwagen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67" marR="75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2056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569445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2: Fährräder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67" marR="75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389430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3: Fußgänger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67" marR="75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7725316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4: Liefer- und Kastenwagen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67" marR="75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162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500915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5: Busse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67" marR="75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8488006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6: motorisierte Zweiräder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67" marR="75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810513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Gruppe 7: andere Fahrzeuge</a:t>
                      </a:r>
                      <a:endParaRPr lang="de-DE" sz="14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67" marR="756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227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715990"/>
                  </a:ext>
                </a:extLst>
              </a:tr>
              <a:tr h="282026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Gesamt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667" marR="756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2635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668624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CBEE2F46-2BF5-4CFB-8851-52DAC2C84C7A}"/>
              </a:ext>
            </a:extLst>
          </p:cNvPr>
          <p:cNvSpPr txBox="1"/>
          <p:nvPr/>
        </p:nvSpPr>
        <p:spPr>
          <a:xfrm>
            <a:off x="3115861" y="6342294"/>
            <a:ext cx="208260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2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³ </a:t>
            </a:r>
            <a:r>
              <a:rPr lang="de-DE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EUSKa</a:t>
            </a:r>
            <a:endParaRPr kumimoji="0" lang="de-DE" sz="1200" b="0" i="0" u="none" strike="noStrike" cap="none" spc="0" normalizeH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2892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el 1"/>
          <p:cNvSpPr txBox="1"/>
          <p:nvPr/>
        </p:nvSpPr>
        <p:spPr>
          <a:xfrm>
            <a:off x="1522293" y="238709"/>
            <a:ext cx="9052561" cy="103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1"/>
            <a:r>
              <a:rPr lang="de-DE" sz="2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VERKEHRSLAGE</a:t>
            </a:r>
          </a:p>
          <a:p>
            <a:pPr lvl="1"/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(UNFALLÖRTLICHKEITEN)</a:t>
            </a:r>
          </a:p>
        </p:txBody>
      </p:sp>
      <p:sp>
        <p:nvSpPr>
          <p:cNvPr id="5" name="Rechteck 4"/>
          <p:cNvSpPr/>
          <p:nvPr/>
        </p:nvSpPr>
        <p:spPr>
          <a:xfrm>
            <a:off x="3961054" y="1054664"/>
            <a:ext cx="43845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„TOP 4“ der Unfallörtlichkeiten (2021-2023)</a:t>
            </a:r>
            <a:endParaRPr lang="de-DE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623127"/>
              </p:ext>
            </p:extLst>
          </p:nvPr>
        </p:nvGraphicFramePr>
        <p:xfrm>
          <a:off x="1522293" y="1504925"/>
          <a:ext cx="9052561" cy="3231039"/>
        </p:xfrm>
        <a:graphic>
          <a:graphicData uri="http://schemas.openxmlformats.org/drawingml/2006/table">
            <a:tbl>
              <a:tblPr firstRow="1" firstCol="1" bandRow="1"/>
              <a:tblGrid>
                <a:gridCol w="5251369">
                  <a:extLst>
                    <a:ext uri="{9D8B030D-6E8A-4147-A177-3AD203B41FA5}">
                      <a16:colId xmlns:a16="http://schemas.microsoft.com/office/drawing/2014/main" val="4158694394"/>
                    </a:ext>
                  </a:extLst>
                </a:gridCol>
                <a:gridCol w="912199">
                  <a:extLst>
                    <a:ext uri="{9D8B030D-6E8A-4147-A177-3AD203B41FA5}">
                      <a16:colId xmlns:a16="http://schemas.microsoft.com/office/drawing/2014/main" val="2405859759"/>
                    </a:ext>
                  </a:extLst>
                </a:gridCol>
                <a:gridCol w="2888993">
                  <a:extLst>
                    <a:ext uri="{9D8B030D-6E8A-4147-A177-3AD203B41FA5}">
                      <a16:colId xmlns:a16="http://schemas.microsoft.com/office/drawing/2014/main" val="631551391"/>
                    </a:ext>
                  </a:extLst>
                </a:gridCol>
              </a:tblGrid>
              <a:tr h="4473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Örtlichkeit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9" marR="66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19" marR="661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35380" algn="l"/>
                        </a:tabLst>
                      </a:pPr>
                      <a:r>
                        <a:rPr lang="de-DE" sz="14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Haupt-VU-Typ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9416" marR="69416" marT="69416" marB="6941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171756"/>
                  </a:ext>
                </a:extLst>
              </a:tr>
              <a:tr h="58433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Strecke: B 26 aus Richtung B 45 kommend in Fahrtrichtung Dieburg (UHS 2023)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x Typ 1 (Fahrunfall)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217173"/>
                  </a:ext>
                </a:extLst>
              </a:tr>
              <a:tr h="92566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Knotenpunkt: B 45 / Georg-August-Zinn-Straße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x Typ 6 (Unfall im Längsverkehr)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05764"/>
                  </a:ext>
                </a:extLst>
              </a:tr>
              <a:tr h="55847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Knotenpunkt: L 3065 Höchster Straße / Zimmerstraße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x 3 x Typ 3 (Einbiegen/Kreuzen-Unfall)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399193"/>
                  </a:ext>
                </a:extLst>
              </a:tr>
              <a:tr h="65694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Knotenpunkt: Georg-August-Zinn-Straße / Carlo-Mierendorff-Straße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de-DE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x Typ 6 (Unfall im Längsverkehr)</a:t>
                      </a:r>
                      <a:endParaRPr lang="de-DE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50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7040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225F"/>
      </a:accent1>
      <a:accent2>
        <a:srgbClr val="81E3C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225F"/>
      </a:accent1>
      <a:accent2>
        <a:srgbClr val="81E3C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1409</Words>
  <Application>Microsoft Office PowerPoint</Application>
  <PresentationFormat>Breitbild</PresentationFormat>
  <Paragraphs>482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Symbol</vt:lpstr>
      <vt:lpstr>Office</vt:lpstr>
      <vt:lpstr>Polizeiliche Sicherheitsanalyse für Groß-Umstadt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Schlussbetrachtung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KOMPASS – KOMmunalProgrAmmSicherheitsSiegel  (Eine Initiative des Hessischen Innenministeriums)</dc:title>
  <dc:creator>TILSNER, FLORIAN</dc:creator>
  <cp:lastModifiedBy>TILSNER, FLORIAN</cp:lastModifiedBy>
  <cp:revision>65</cp:revision>
  <dcterms:modified xsi:type="dcterms:W3CDTF">2024-10-25T09:07:53Z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