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4.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sldIdLst>
    <p:sldId id="279" r:id="rId2"/>
    <p:sldId id="280" r:id="rId3"/>
    <p:sldId id="281" r:id="rId4"/>
    <p:sldId id="282" r:id="rId5"/>
    <p:sldId id="283" r:id="rId6"/>
    <p:sldId id="256" r:id="rId7"/>
    <p:sldId id="277" r:id="rId8"/>
    <p:sldId id="278" r:id="rId9"/>
    <p:sldId id="271" r:id="rId10"/>
    <p:sldId id="272" r:id="rId11"/>
    <p:sldId id="273" r:id="rId12"/>
    <p:sldId id="276" r:id="rId13"/>
    <p:sldId id="263" r:id="rId14"/>
    <p:sldId id="264" r:id="rId15"/>
    <p:sldId id="274" r:id="rId16"/>
    <p:sldId id="266" r:id="rId17"/>
    <p:sldId id="267" r:id="rId18"/>
    <p:sldId id="275" r:id="rId19"/>
    <p:sldId id="269" r:id="rId20"/>
    <p:sldId id="270" r:id="rId21"/>
  </p:sldIdLst>
  <p:sldSz cx="12192000" cy="6858000"/>
  <p:notesSz cx="6797675" cy="992822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2833802-FEF1-4C79-8D5D-14CF1EAF98D9}" styleName="Helle Formatvorlage 2 - Akz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Helle Formatvorlage 1 - Akz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Helle Formatvorlage 3 - Akz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5521" autoAdjust="0"/>
  </p:normalViewPr>
  <p:slideViewPr>
    <p:cSldViewPr snapToGrid="0">
      <p:cViewPr varScale="1">
        <p:scale>
          <a:sx n="93" d="100"/>
          <a:sy n="93" d="100"/>
        </p:scale>
        <p:origin x="127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fsumst04\user\desiree.volz\120\Kompass\Umfrage\Auswertung.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fsumst04\user\desiree.volz\120\Kompass\Umfrage\Auswertung.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fsumst04\user\desiree.volz\120\Kompass\Umfrage\Auswertung.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fsumst04\user\desiree.volz\120\Kompass\Umfrage\Auswertung.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8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de-DE" sz="2400" b="1" dirty="0"/>
              <a:t>Beteiligung</a:t>
            </a:r>
          </a:p>
        </c:rich>
      </c:tx>
      <c:overlay val="0"/>
      <c:spPr>
        <a:noFill/>
        <a:ln>
          <a:noFill/>
        </a:ln>
        <a:effectLst/>
      </c:spPr>
      <c:txPr>
        <a:bodyPr rot="0" spcFirstLastPara="1" vertOverflow="ellipsis" vert="horz" wrap="square" anchor="ctr" anchorCtr="1"/>
        <a:lstStyle/>
        <a:p>
          <a:pPr>
            <a:defRPr sz="288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de-DE"/>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spPr>
            <a:solidFill>
              <a:schemeClr val="accent2"/>
            </a:solidFill>
            <a:ln>
              <a:noFill/>
            </a:ln>
            <a:effectLst/>
            <a:sp3d/>
          </c:spPr>
          <c:invertIfNegative val="0"/>
          <c:dPt>
            <c:idx val="1"/>
            <c:invertIfNegative val="0"/>
            <c:bubble3D val="0"/>
            <c:spPr>
              <a:solidFill>
                <a:schemeClr val="tx1">
                  <a:lumMod val="50000"/>
                  <a:lumOff val="50000"/>
                </a:schemeClr>
              </a:solidFill>
              <a:ln>
                <a:noFill/>
              </a:ln>
              <a:effectLst/>
              <a:sp3d/>
            </c:spPr>
            <c:extLst>
              <c:ext xmlns:c16="http://schemas.microsoft.com/office/drawing/2014/chart" uri="{C3380CC4-5D6E-409C-BE32-E72D297353CC}">
                <c16:uniqueId val="{00000001-02E7-4676-8673-55CE41290C56}"/>
              </c:ext>
            </c:extLst>
          </c:dPt>
          <c:dLbls>
            <c:dLbl>
              <c:idx val="0"/>
              <c:layout>
                <c:manualLayout>
                  <c:x val="4.4444444444444342E-2"/>
                  <c:y val="-6.018518518518518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2E7-4676-8673-55CE41290C56}"/>
                </c:ext>
              </c:extLst>
            </c:dLbl>
            <c:dLbl>
              <c:idx val="1"/>
              <c:layout>
                <c:manualLayout>
                  <c:x val="3.888888888888889E-2"/>
                  <c:y val="-5.555555555555564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2E7-4676-8673-55CE41290C56}"/>
                </c:ext>
              </c:extLst>
            </c:dLbl>
            <c:numFmt formatCode="#,##0" sourceLinked="0"/>
            <c:spPr>
              <a:noFill/>
              <a:ln>
                <a:noFill/>
              </a:ln>
              <a:effectLst/>
            </c:spPr>
            <c:txPr>
              <a:bodyPr rot="0" spcFirstLastPara="1" vertOverflow="ellipsis" vert="horz" wrap="square" anchor="ctr" anchorCtr="1"/>
              <a:lstStyle/>
              <a:p>
                <a:pPr>
                  <a:defRPr sz="24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Geschlecht!$C$34:$C$35</c:f>
              <c:strCache>
                <c:ptCount val="2"/>
                <c:pt idx="0">
                  <c:v>Einwohner</c:v>
                </c:pt>
                <c:pt idx="1">
                  <c:v>Teilnehmende</c:v>
                </c:pt>
              </c:strCache>
            </c:strRef>
          </c:cat>
          <c:val>
            <c:numRef>
              <c:f>Geschlecht!$D$34:$D$35</c:f>
              <c:numCache>
                <c:formatCode>#,##0</c:formatCode>
                <c:ptCount val="2"/>
                <c:pt idx="0">
                  <c:v>21744</c:v>
                </c:pt>
                <c:pt idx="1">
                  <c:v>358</c:v>
                </c:pt>
              </c:numCache>
            </c:numRef>
          </c:val>
          <c:extLst>
            <c:ext xmlns:c16="http://schemas.microsoft.com/office/drawing/2014/chart" uri="{C3380CC4-5D6E-409C-BE32-E72D297353CC}">
              <c16:uniqueId val="{00000003-02E7-4676-8673-55CE41290C56}"/>
            </c:ext>
          </c:extLst>
        </c:ser>
        <c:dLbls>
          <c:showLegendKey val="0"/>
          <c:showVal val="1"/>
          <c:showCatName val="0"/>
          <c:showSerName val="0"/>
          <c:showPercent val="0"/>
          <c:showBubbleSize val="0"/>
        </c:dLbls>
        <c:gapWidth val="150"/>
        <c:shape val="box"/>
        <c:axId val="458494304"/>
        <c:axId val="665904512"/>
        <c:axId val="0"/>
      </c:bar3DChart>
      <c:catAx>
        <c:axId val="458494304"/>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de-DE"/>
          </a:p>
        </c:txPr>
        <c:crossAx val="665904512"/>
        <c:crosses val="autoZero"/>
        <c:auto val="1"/>
        <c:lblAlgn val="ctr"/>
        <c:lblOffset val="100"/>
        <c:noMultiLvlLbl val="0"/>
      </c:catAx>
      <c:valAx>
        <c:axId val="665904512"/>
        <c:scaling>
          <c:orientation val="minMax"/>
          <c:max val="30000"/>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de-DE"/>
          </a:p>
        </c:txPr>
        <c:crossAx val="458494304"/>
        <c:crosses val="autoZero"/>
        <c:crossBetween val="between"/>
        <c:majorUnit val="10000"/>
        <c:minorUnit val="500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400">
          <a:latin typeface="Arial" panose="020B0604020202020204" pitchFamily="34" charset="0"/>
          <a:cs typeface="Arial" panose="020B0604020202020204" pitchFamily="34" charset="0"/>
        </a:defRPr>
      </a:pPr>
      <a:endParaRPr lang="de-D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52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de-DE" b="1" dirty="0"/>
              <a:t>Geschlecht</a:t>
            </a:r>
          </a:p>
        </c:rich>
      </c:tx>
      <c:overlay val="0"/>
      <c:spPr>
        <a:noFill/>
        <a:ln>
          <a:noFill/>
        </a:ln>
        <a:effectLst/>
      </c:spPr>
      <c:txPr>
        <a:bodyPr rot="0" spcFirstLastPara="1" vertOverflow="ellipsis" vert="horz" wrap="square" anchor="ctr" anchorCtr="1"/>
        <a:lstStyle/>
        <a:p>
          <a:pPr>
            <a:defRPr sz="252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de-DE"/>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explosion val="3"/>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1-3FA9-454D-96D0-FDD2566F8191}"/>
              </c:ext>
            </c:extLst>
          </c:dPt>
          <c:dPt>
            <c:idx val="1"/>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3-3FA9-454D-96D0-FDD2566F8191}"/>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3FA9-454D-96D0-FDD2566F8191}"/>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7-3FA9-454D-96D0-FDD2566F8191}"/>
              </c:ext>
            </c:extLst>
          </c:dPt>
          <c:dLbls>
            <c:dLbl>
              <c:idx val="0"/>
              <c:tx>
                <c:rich>
                  <a:bodyPr rot="0" spcFirstLastPara="1" vertOverflow="ellipsis" vert="horz" wrap="square" anchor="ctr" anchorCtr="1"/>
                  <a:lstStyle/>
                  <a:p>
                    <a:pPr>
                      <a:defRPr sz="21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fld id="{232ED277-F75B-4572-9087-4C111DDC21AF}" type="PERCENTAGE">
                      <a:rPr lang="en-US"/>
                      <a:pPr>
                        <a:defRPr/>
                      </a:pPr>
                      <a:t>[PROZENTSATZ]</a:t>
                    </a:fld>
                    <a:endParaRPr lang="de-DE"/>
                  </a:p>
                </c:rich>
              </c:tx>
              <c:spPr>
                <a:solidFill>
                  <a:schemeClr val="bg1"/>
                </a:solidFill>
                <a:ln>
                  <a:noFill/>
                </a:ln>
                <a:effectLst/>
              </c:spPr>
              <c:txPr>
                <a:bodyPr rot="0" spcFirstLastPara="1" vertOverflow="ellipsis" vert="horz" wrap="square" anchor="ctr" anchorCtr="1"/>
                <a:lstStyle/>
                <a:p>
                  <a:pPr>
                    <a:defRPr sz="21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de-DE"/>
                </a:p>
              </c:txPr>
              <c:dLblPos val="ctr"/>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3FA9-454D-96D0-FDD2566F8191}"/>
                </c:ext>
              </c:extLst>
            </c:dLbl>
            <c:dLbl>
              <c:idx val="1"/>
              <c:layout>
                <c:manualLayout>
                  <c:x val="0.21424463135289906"/>
                  <c:y val="7.1970890002386059E-2"/>
                </c:manualLayout>
              </c:layout>
              <c:tx>
                <c:rich>
                  <a:bodyPr rot="0" spcFirstLastPara="1" vertOverflow="ellipsis" vert="horz" wrap="square" anchor="ctr" anchorCtr="1"/>
                  <a:lstStyle/>
                  <a:p>
                    <a:pPr>
                      <a:defRPr sz="21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fld id="{E990BFBF-0CE6-4F42-A53C-1CA24BD68676}" type="PERCENTAGE">
                      <a:rPr lang="en-US"/>
                      <a:pPr>
                        <a:defRPr/>
                      </a:pPr>
                      <a:t>[PROZENTSATZ]</a:t>
                    </a:fld>
                    <a:endParaRPr lang="de-DE"/>
                  </a:p>
                </c:rich>
              </c:tx>
              <c:spPr>
                <a:solidFill>
                  <a:schemeClr val="bg1"/>
                </a:solidFill>
                <a:ln>
                  <a:noFill/>
                </a:ln>
                <a:effectLst/>
              </c:spPr>
              <c:txPr>
                <a:bodyPr rot="0" spcFirstLastPara="1" vertOverflow="ellipsis" vert="horz" wrap="square" anchor="ctr" anchorCtr="1"/>
                <a:lstStyle/>
                <a:p>
                  <a:pPr>
                    <a:defRPr sz="21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de-DE"/>
                </a:p>
              </c:txPr>
              <c:dLblPos val="bestFit"/>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3FA9-454D-96D0-FDD2566F8191}"/>
                </c:ext>
              </c:extLst>
            </c:dLbl>
            <c:dLbl>
              <c:idx val="2"/>
              <c:spPr>
                <a:solidFill>
                  <a:schemeClr val="bg1"/>
                </a:solidFill>
                <a:ln>
                  <a:noFill/>
                </a:ln>
                <a:effectLst/>
              </c:spPr>
              <c:txPr>
                <a:bodyPr rot="0" spcFirstLastPara="1" vertOverflow="ellipsis" vert="horz" wrap="square" anchor="ctr" anchorCtr="1"/>
                <a:lstStyle/>
                <a:p>
                  <a:pPr>
                    <a:defRPr sz="21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de-DE"/>
                </a:p>
              </c:txPr>
              <c:dLblPos val="ctr"/>
              <c:showLegendKey val="0"/>
              <c:showVal val="0"/>
              <c:showCatName val="0"/>
              <c:showSerName val="0"/>
              <c:showPercent val="1"/>
              <c:showBubbleSize val="0"/>
              <c:extLst>
                <c:ext xmlns:c16="http://schemas.microsoft.com/office/drawing/2014/chart" uri="{C3380CC4-5D6E-409C-BE32-E72D297353CC}">
                  <c16:uniqueId val="{00000005-3FA9-454D-96D0-FDD2566F8191}"/>
                </c:ext>
              </c:extLst>
            </c:dLbl>
            <c:dLbl>
              <c:idx val="3"/>
              <c:delete val="1"/>
              <c:extLst>
                <c:ext xmlns:c15="http://schemas.microsoft.com/office/drawing/2012/chart" uri="{CE6537A1-D6FC-4f65-9D91-7224C49458BB}"/>
                <c:ext xmlns:c16="http://schemas.microsoft.com/office/drawing/2014/chart" uri="{C3380CC4-5D6E-409C-BE32-E72D297353CC}">
                  <c16:uniqueId val="{00000007-3FA9-454D-96D0-FDD2566F8191}"/>
                </c:ext>
              </c:extLst>
            </c:dLbl>
            <c:spPr>
              <a:noFill/>
              <a:ln>
                <a:noFill/>
              </a:ln>
              <a:effectLst/>
            </c:spPr>
            <c:txPr>
              <a:bodyPr rot="0" spcFirstLastPara="1" vertOverflow="ellipsis" vert="horz" wrap="square" anchor="ctr" anchorCtr="1"/>
              <a:lstStyle/>
              <a:p>
                <a:pPr>
                  <a:defRPr sz="21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de-DE"/>
              </a:p>
            </c:txPr>
            <c:dLblPos val="ct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Geschlecht!$C$4:$C$7</c:f>
              <c:strCache>
                <c:ptCount val="4"/>
                <c:pt idx="0">
                  <c:v>weiblich </c:v>
                </c:pt>
                <c:pt idx="1">
                  <c:v>männlich</c:v>
                </c:pt>
                <c:pt idx="2">
                  <c:v>divers</c:v>
                </c:pt>
                <c:pt idx="3">
                  <c:v>ohne Angabe</c:v>
                </c:pt>
              </c:strCache>
            </c:strRef>
          </c:cat>
          <c:val>
            <c:numRef>
              <c:f>Geschlecht!$D$4:$D$7</c:f>
              <c:numCache>
                <c:formatCode>General</c:formatCode>
                <c:ptCount val="4"/>
                <c:pt idx="0">
                  <c:v>204</c:v>
                </c:pt>
                <c:pt idx="1">
                  <c:v>151</c:v>
                </c:pt>
                <c:pt idx="2">
                  <c:v>2</c:v>
                </c:pt>
                <c:pt idx="3">
                  <c:v>1</c:v>
                </c:pt>
              </c:numCache>
            </c:numRef>
          </c:val>
          <c:extLst>
            <c:ext xmlns:c16="http://schemas.microsoft.com/office/drawing/2014/chart" uri="{C3380CC4-5D6E-409C-BE32-E72D297353CC}">
              <c16:uniqueId val="{00000008-3FA9-454D-96D0-FDD2566F8191}"/>
            </c:ext>
          </c:extLst>
        </c:ser>
        <c:dLbls>
          <c:dLblPos val="ctr"/>
          <c:showLegendKey val="0"/>
          <c:showVal val="1"/>
          <c:showCatName val="0"/>
          <c:showSerName val="0"/>
          <c:showPercent val="0"/>
          <c:showBubbleSize val="0"/>
          <c:showLeaderLines val="1"/>
        </c:dLbls>
      </c:pie3DChart>
      <c:spPr>
        <a:noFill/>
        <a:ln>
          <a:noFill/>
        </a:ln>
        <a:effectLst/>
      </c:spPr>
    </c:plotArea>
    <c:legend>
      <c:legendPos val="r"/>
      <c:layout>
        <c:manualLayout>
          <c:xMode val="edge"/>
          <c:yMode val="edge"/>
          <c:x val="0.73372942018611309"/>
          <c:y val="0.13376580768313054"/>
          <c:w val="0.25263421617752324"/>
          <c:h val="0.85360474827010258"/>
        </c:manualLayout>
      </c:layout>
      <c:overlay val="0"/>
      <c:spPr>
        <a:noFill/>
        <a:ln>
          <a:noFill/>
        </a:ln>
        <a:effectLst/>
      </c:spPr>
      <c:txPr>
        <a:bodyPr rot="0" spcFirstLastPara="1" vertOverflow="ellipsis" vert="horz" wrap="square" anchor="ctr" anchorCtr="1"/>
        <a:lstStyle/>
        <a:p>
          <a:pPr>
            <a:defRPr sz="21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de-D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100">
          <a:latin typeface="Arial" panose="020B0604020202020204" pitchFamily="34" charset="0"/>
          <a:cs typeface="Arial" panose="020B0604020202020204" pitchFamily="34" charset="0"/>
        </a:defRPr>
      </a:pPr>
      <a:endParaRPr lang="de-D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spPr>
            <a:solidFill>
              <a:schemeClr val="accent1"/>
            </a:solidFill>
            <a:ln>
              <a:noFill/>
            </a:ln>
            <a:effectLst/>
            <a:sp3d/>
          </c:spPr>
          <c:invertIfNegative val="0"/>
          <c:dPt>
            <c:idx val="0"/>
            <c:invertIfNegative val="0"/>
            <c:bubble3D val="0"/>
            <c:spPr>
              <a:solidFill>
                <a:schemeClr val="accent2"/>
              </a:solidFill>
              <a:ln>
                <a:noFill/>
              </a:ln>
              <a:effectLst/>
              <a:sp3d/>
            </c:spPr>
            <c:extLst>
              <c:ext xmlns:c16="http://schemas.microsoft.com/office/drawing/2014/chart" uri="{C3380CC4-5D6E-409C-BE32-E72D297353CC}">
                <c16:uniqueId val="{00000001-0F83-4C3D-8594-4DFB83ABA823}"/>
              </c:ext>
            </c:extLst>
          </c:dPt>
          <c:dPt>
            <c:idx val="1"/>
            <c:invertIfNegative val="0"/>
            <c:bubble3D val="0"/>
            <c:spPr>
              <a:solidFill>
                <a:schemeClr val="tx1">
                  <a:lumMod val="50000"/>
                  <a:lumOff val="50000"/>
                </a:schemeClr>
              </a:solidFill>
              <a:ln>
                <a:noFill/>
              </a:ln>
              <a:effectLst/>
              <a:sp3d/>
            </c:spPr>
            <c:extLst>
              <c:ext xmlns:c16="http://schemas.microsoft.com/office/drawing/2014/chart" uri="{C3380CC4-5D6E-409C-BE32-E72D297353CC}">
                <c16:uniqueId val="{00000003-0F83-4C3D-8594-4DFB83ABA823}"/>
              </c:ext>
            </c:extLst>
          </c:dPt>
          <c:dPt>
            <c:idx val="2"/>
            <c:invertIfNegative val="0"/>
            <c:bubble3D val="0"/>
            <c:spPr>
              <a:solidFill>
                <a:schemeClr val="accent4"/>
              </a:solidFill>
              <a:ln>
                <a:noFill/>
              </a:ln>
              <a:effectLst/>
              <a:sp3d/>
            </c:spPr>
            <c:extLst>
              <c:ext xmlns:c16="http://schemas.microsoft.com/office/drawing/2014/chart" uri="{C3380CC4-5D6E-409C-BE32-E72D297353CC}">
                <c16:uniqueId val="{00000005-0F83-4C3D-8594-4DFB83ABA823}"/>
              </c:ext>
            </c:extLst>
          </c:dPt>
          <c:dPt>
            <c:idx val="4"/>
            <c:invertIfNegative val="0"/>
            <c:bubble3D val="0"/>
            <c:spPr>
              <a:solidFill>
                <a:srgbClr val="C00000"/>
              </a:solidFill>
              <a:ln>
                <a:noFill/>
              </a:ln>
              <a:effectLst/>
              <a:sp3d/>
            </c:spPr>
            <c:extLst>
              <c:ext xmlns:c16="http://schemas.microsoft.com/office/drawing/2014/chart" uri="{C3380CC4-5D6E-409C-BE32-E72D297353CC}">
                <c16:uniqueId val="{00000007-0F83-4C3D-8594-4DFB83ABA823}"/>
              </c:ext>
            </c:extLst>
          </c:dPt>
          <c:dPt>
            <c:idx val="5"/>
            <c:invertIfNegative val="0"/>
            <c:bubble3D val="0"/>
            <c:spPr>
              <a:solidFill>
                <a:srgbClr val="92D050"/>
              </a:solidFill>
              <a:ln>
                <a:noFill/>
              </a:ln>
              <a:effectLst/>
              <a:sp3d/>
            </c:spPr>
            <c:extLst>
              <c:ext xmlns:c16="http://schemas.microsoft.com/office/drawing/2014/chart" uri="{C3380CC4-5D6E-409C-BE32-E72D297353CC}">
                <c16:uniqueId val="{00000009-0F83-4C3D-8594-4DFB83ABA823}"/>
              </c:ext>
            </c:extLst>
          </c:dPt>
          <c:dPt>
            <c:idx val="6"/>
            <c:invertIfNegative val="0"/>
            <c:bubble3D val="0"/>
            <c:spPr>
              <a:solidFill>
                <a:srgbClr val="7030A0"/>
              </a:solidFill>
              <a:ln>
                <a:noFill/>
              </a:ln>
              <a:effectLst/>
              <a:sp3d/>
            </c:spPr>
            <c:extLst>
              <c:ext xmlns:c16="http://schemas.microsoft.com/office/drawing/2014/chart" uri="{C3380CC4-5D6E-409C-BE32-E72D297353CC}">
                <c16:uniqueId val="{0000000B-0F83-4C3D-8594-4DFB83ABA823}"/>
              </c:ext>
            </c:extLst>
          </c:dPt>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Alter!$C$3:$C$9</c:f>
              <c:strCache>
                <c:ptCount val="7"/>
                <c:pt idx="0">
                  <c:v>&lt; 17 Jahre</c:v>
                </c:pt>
                <c:pt idx="1">
                  <c:v>18 - 25 Jahre</c:v>
                </c:pt>
                <c:pt idx="2">
                  <c:v>26 - 39 Jahre</c:v>
                </c:pt>
                <c:pt idx="3">
                  <c:v>40 - 55 Jahre</c:v>
                </c:pt>
                <c:pt idx="4">
                  <c:v>56 - 67 Jahre</c:v>
                </c:pt>
                <c:pt idx="5">
                  <c:v>68 - 75 Jahre</c:v>
                </c:pt>
                <c:pt idx="6">
                  <c:v>&gt; 75 Jahre</c:v>
                </c:pt>
              </c:strCache>
            </c:strRef>
          </c:cat>
          <c:val>
            <c:numRef>
              <c:f>Alter!$D$3:$D$9</c:f>
              <c:numCache>
                <c:formatCode>General</c:formatCode>
                <c:ptCount val="7"/>
                <c:pt idx="0">
                  <c:v>4</c:v>
                </c:pt>
                <c:pt idx="1">
                  <c:v>16</c:v>
                </c:pt>
                <c:pt idx="2">
                  <c:v>84</c:v>
                </c:pt>
                <c:pt idx="3">
                  <c:v>122</c:v>
                </c:pt>
                <c:pt idx="4">
                  <c:v>93</c:v>
                </c:pt>
                <c:pt idx="5">
                  <c:v>25</c:v>
                </c:pt>
                <c:pt idx="6">
                  <c:v>13</c:v>
                </c:pt>
              </c:numCache>
            </c:numRef>
          </c:val>
          <c:extLst>
            <c:ext xmlns:c16="http://schemas.microsoft.com/office/drawing/2014/chart" uri="{C3380CC4-5D6E-409C-BE32-E72D297353CC}">
              <c16:uniqueId val="{0000000C-0F83-4C3D-8594-4DFB83ABA823}"/>
            </c:ext>
          </c:extLst>
        </c:ser>
        <c:dLbls>
          <c:showLegendKey val="0"/>
          <c:showVal val="1"/>
          <c:showCatName val="0"/>
          <c:showSerName val="0"/>
          <c:showPercent val="0"/>
          <c:showBubbleSize val="0"/>
        </c:dLbls>
        <c:gapWidth val="150"/>
        <c:shape val="box"/>
        <c:axId val="707049640"/>
        <c:axId val="707045704"/>
        <c:axId val="0"/>
      </c:bar3DChart>
      <c:catAx>
        <c:axId val="707049640"/>
        <c:scaling>
          <c:orientation val="maxMin"/>
        </c:scaling>
        <c:delete val="0"/>
        <c:axPos val="l"/>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de-DE"/>
          </a:p>
        </c:txPr>
        <c:crossAx val="707045704"/>
        <c:crosses val="autoZero"/>
        <c:auto val="1"/>
        <c:lblAlgn val="ctr"/>
        <c:lblOffset val="100"/>
        <c:noMultiLvlLbl val="0"/>
      </c:catAx>
      <c:valAx>
        <c:axId val="707045704"/>
        <c:scaling>
          <c:orientation val="minMax"/>
          <c:max val="150"/>
        </c:scaling>
        <c:delete val="1"/>
        <c:axPos val="t"/>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crossAx val="7070496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400">
          <a:latin typeface="Arial" panose="020B0604020202020204" pitchFamily="34" charset="0"/>
          <a:cs typeface="Arial" panose="020B0604020202020204" pitchFamily="34" charset="0"/>
        </a:defRPr>
      </a:pPr>
      <a:endParaRPr lang="de-DE"/>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de-DE" dirty="0"/>
              <a:t>Sicherheitsempfinden</a:t>
            </a:r>
          </a:p>
        </c:rich>
      </c:tx>
      <c:layout>
        <c:manualLayout>
          <c:xMode val="edge"/>
          <c:yMode val="edge"/>
          <c:x val="0.11489432978494232"/>
          <c:y val="2.4449181084413449E-2"/>
        </c:manualLayout>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de-DE"/>
        </a:p>
      </c:txPr>
    </c:title>
    <c:autoTitleDeleted val="0"/>
    <c:plotArea>
      <c:layout/>
      <c:pieChart>
        <c:varyColors val="1"/>
        <c:dLbls>
          <c:dLblPos val="ctr"/>
          <c:showLegendKey val="0"/>
          <c:showVal val="0"/>
          <c:showCatName val="0"/>
          <c:showSerName val="0"/>
          <c:showPercent val="1"/>
          <c:showBubbleSize val="0"/>
          <c:showLeaderLines val="0"/>
        </c:dLbls>
        <c:firstSliceAng val="0"/>
      </c:pieChart>
      <c:spPr>
        <a:noFill/>
        <a:ln w="25400">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de-D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de-DE"/>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spPr>
            <a:solidFill>
              <a:schemeClr val="accent2"/>
            </a:solidFill>
            <a:ln>
              <a:noFill/>
            </a:ln>
            <a:effectLst/>
            <a:sp3d/>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Einstiegsfrage!$D$2:$D$12</c:f>
              <c:strCache>
                <c:ptCount val="11"/>
                <c:pt idx="0">
                  <c:v>Ich fühle mich überhaupt nicht sicher. (0)</c:v>
                </c:pt>
                <c:pt idx="1">
                  <c:v>1</c:v>
                </c:pt>
                <c:pt idx="2">
                  <c:v>2</c:v>
                </c:pt>
                <c:pt idx="3">
                  <c:v>3</c:v>
                </c:pt>
                <c:pt idx="4">
                  <c:v>4</c:v>
                </c:pt>
                <c:pt idx="5">
                  <c:v>5</c:v>
                </c:pt>
                <c:pt idx="6">
                  <c:v>6</c:v>
                </c:pt>
                <c:pt idx="7">
                  <c:v>7</c:v>
                </c:pt>
                <c:pt idx="8">
                  <c:v>8</c:v>
                </c:pt>
                <c:pt idx="9">
                  <c:v>9</c:v>
                </c:pt>
                <c:pt idx="10">
                  <c:v>Ich fühle mich sehr sicher. (10)</c:v>
                </c:pt>
              </c:strCache>
            </c:strRef>
          </c:cat>
          <c:val>
            <c:numRef>
              <c:f>Einstiegsfrage!$F$2:$F$12</c:f>
              <c:numCache>
                <c:formatCode>0.00%</c:formatCode>
                <c:ptCount val="11"/>
                <c:pt idx="0">
                  <c:v>2.2408963585434174E-2</c:v>
                </c:pt>
                <c:pt idx="1">
                  <c:v>1.4005602240896359E-2</c:v>
                </c:pt>
                <c:pt idx="2">
                  <c:v>1.4005602240896359E-2</c:v>
                </c:pt>
                <c:pt idx="3">
                  <c:v>3.6414565826330535E-2</c:v>
                </c:pt>
                <c:pt idx="4">
                  <c:v>6.4425770308123242E-2</c:v>
                </c:pt>
                <c:pt idx="5">
                  <c:v>0.1092436974789916</c:v>
                </c:pt>
                <c:pt idx="6">
                  <c:v>5.8823529411764705E-2</c:v>
                </c:pt>
                <c:pt idx="7">
                  <c:v>0.15966386554621848</c:v>
                </c:pt>
                <c:pt idx="8">
                  <c:v>0.20448179271708683</c:v>
                </c:pt>
                <c:pt idx="9">
                  <c:v>0.19607843137254902</c:v>
                </c:pt>
                <c:pt idx="10">
                  <c:v>0.12044817927170869</c:v>
                </c:pt>
              </c:numCache>
            </c:numRef>
          </c:val>
          <c:extLst>
            <c:ext xmlns:c16="http://schemas.microsoft.com/office/drawing/2014/chart" uri="{C3380CC4-5D6E-409C-BE32-E72D297353CC}">
              <c16:uniqueId val="{00000000-25B6-4540-BFDB-379416BA2C14}"/>
            </c:ext>
          </c:extLst>
        </c:ser>
        <c:dLbls>
          <c:showLegendKey val="0"/>
          <c:showVal val="0"/>
          <c:showCatName val="0"/>
          <c:showSerName val="0"/>
          <c:showPercent val="0"/>
          <c:showBubbleSize val="0"/>
        </c:dLbls>
        <c:gapWidth val="150"/>
        <c:shape val="box"/>
        <c:axId val="568259592"/>
        <c:axId val="568260904"/>
        <c:axId val="0"/>
      </c:bar3DChart>
      <c:catAx>
        <c:axId val="568259592"/>
        <c:scaling>
          <c:orientation val="minMax"/>
        </c:scaling>
        <c:delete val="0"/>
        <c:axPos val="l"/>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2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de-DE"/>
          </a:p>
        </c:txPr>
        <c:crossAx val="568260904"/>
        <c:crosses val="autoZero"/>
        <c:auto val="1"/>
        <c:lblAlgn val="ctr"/>
        <c:lblOffset val="100"/>
        <c:noMultiLvlLbl val="0"/>
      </c:catAx>
      <c:valAx>
        <c:axId val="568260904"/>
        <c:scaling>
          <c:orientation val="minMax"/>
        </c:scaling>
        <c:delete val="1"/>
        <c:axPos val="b"/>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crossAx val="56825959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200">
          <a:latin typeface="Arial" panose="020B0604020202020204" pitchFamily="34" charset="0"/>
          <a:cs typeface="Arial" panose="020B0604020202020204" pitchFamily="34" charset="0"/>
        </a:defRPr>
      </a:pPr>
      <a:endParaRPr lang="de-DE"/>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Tabelle1!$B$1</c:f>
              <c:strCache>
                <c:ptCount val="1"/>
                <c:pt idx="0">
                  <c:v>Problembefragung</c:v>
                </c:pt>
              </c:strCache>
            </c:strRef>
          </c:tx>
          <c:dPt>
            <c:idx val="0"/>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B042-4BCD-AAF2-023E59E8858E}"/>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B042-4BCD-AAF2-023E59E8858E}"/>
              </c:ext>
            </c:extLst>
          </c:dPt>
          <c:dPt>
            <c:idx val="2"/>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B042-4BCD-AAF2-023E59E8858E}"/>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de-DE"/>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Tabelle1!$A$2:$A$4</c:f>
              <c:strCache>
                <c:ptCount val="3"/>
                <c:pt idx="0">
                  <c:v>Keine Probleme</c:v>
                </c:pt>
                <c:pt idx="1">
                  <c:v>Keine Angaben</c:v>
                </c:pt>
                <c:pt idx="2">
                  <c:v>Angaben zu Problemen</c:v>
                </c:pt>
              </c:strCache>
            </c:strRef>
          </c:cat>
          <c:val>
            <c:numRef>
              <c:f>Tabelle1!$B$2:$B$4</c:f>
              <c:numCache>
                <c:formatCode>General</c:formatCode>
                <c:ptCount val="3"/>
                <c:pt idx="0">
                  <c:v>1</c:v>
                </c:pt>
                <c:pt idx="1">
                  <c:v>19</c:v>
                </c:pt>
                <c:pt idx="2">
                  <c:v>338</c:v>
                </c:pt>
              </c:numCache>
            </c:numRef>
          </c:val>
          <c:extLst>
            <c:ext xmlns:c16="http://schemas.microsoft.com/office/drawing/2014/chart" uri="{C3380CC4-5D6E-409C-BE32-E72D297353CC}">
              <c16:uniqueId val="{00000004-B042-4BCD-AAF2-023E59E8858E}"/>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de-D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de-DE"/>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Tabelle1!$B$1</c:f>
              <c:strCache>
                <c:ptCount val="1"/>
                <c:pt idx="0">
                  <c:v>Sicherheitsgefühl</c:v>
                </c:pt>
              </c:strCache>
            </c:strRef>
          </c:tx>
          <c:dPt>
            <c:idx val="0"/>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0345-47E7-80D9-0D8E9304AEF6}"/>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0345-47E7-80D9-0D8E9304AEF6}"/>
              </c:ext>
            </c:extLst>
          </c:dPt>
          <c:dPt>
            <c:idx val="2"/>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0345-47E7-80D9-0D8E9304AEF6}"/>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de-DE"/>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Tabelle1!$A$2:$A$4</c:f>
              <c:strCache>
                <c:ptCount val="3"/>
                <c:pt idx="0">
                  <c:v>Keine Unsicherheit</c:v>
                </c:pt>
                <c:pt idx="1">
                  <c:v>Keine Angaben</c:v>
                </c:pt>
                <c:pt idx="2">
                  <c:v>Benennung von Örtlichkeiten</c:v>
                </c:pt>
              </c:strCache>
            </c:strRef>
          </c:cat>
          <c:val>
            <c:numRef>
              <c:f>Tabelle1!$B$2:$B$4</c:f>
              <c:numCache>
                <c:formatCode>General</c:formatCode>
                <c:ptCount val="3"/>
                <c:pt idx="0">
                  <c:v>31</c:v>
                </c:pt>
                <c:pt idx="1">
                  <c:v>93</c:v>
                </c:pt>
                <c:pt idx="2">
                  <c:v>234</c:v>
                </c:pt>
              </c:numCache>
            </c:numRef>
          </c:val>
          <c:extLst>
            <c:ext xmlns:c16="http://schemas.microsoft.com/office/drawing/2014/chart" uri="{C3380CC4-5D6E-409C-BE32-E72D297353CC}">
              <c16:uniqueId val="{00000006-0345-47E7-80D9-0D8E9304AEF6}"/>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de-D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de-DE"/>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Tabelle1!$B$1</c:f>
              <c:strCache>
                <c:ptCount val="1"/>
                <c:pt idx="0">
                  <c:v>Vorschläge Maßnahmen</c:v>
                </c:pt>
              </c:strCache>
            </c:strRef>
          </c:tx>
          <c:dPt>
            <c:idx val="0"/>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235F-450B-AF6B-62CB0501DFE6}"/>
              </c:ext>
            </c:extLst>
          </c:dPt>
          <c:dPt>
            <c:idx val="1"/>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235F-450B-AF6B-62CB0501DFE6}"/>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de-DE"/>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Tabelle1!$A$2:$A$3</c:f>
              <c:strCache>
                <c:ptCount val="2"/>
                <c:pt idx="0">
                  <c:v>Keine Angaben</c:v>
                </c:pt>
                <c:pt idx="1">
                  <c:v>Benennung von Maßnahmen</c:v>
                </c:pt>
              </c:strCache>
            </c:strRef>
          </c:cat>
          <c:val>
            <c:numRef>
              <c:f>Tabelle1!$B$2:$B$3</c:f>
              <c:numCache>
                <c:formatCode>General</c:formatCode>
                <c:ptCount val="2"/>
                <c:pt idx="0">
                  <c:v>105</c:v>
                </c:pt>
                <c:pt idx="1">
                  <c:v>253</c:v>
                </c:pt>
              </c:numCache>
            </c:numRef>
          </c:val>
          <c:extLst>
            <c:ext xmlns:c16="http://schemas.microsoft.com/office/drawing/2014/chart" uri="{C3380CC4-5D6E-409C-BE32-E72D297353CC}">
              <c16:uniqueId val="{00000006-235F-450B-AF6B-62CB0501DFE6}"/>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de-D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de-D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withinLinear" id="15">
  <a:schemeClr val="accent2"/>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C081FEA-6C95-4CF8-A335-C9F1D87BD5C9}" type="doc">
      <dgm:prSet loTypeId="urn:microsoft.com/office/officeart/2005/8/layout/target3" loCatId="list" qsTypeId="urn:microsoft.com/office/officeart/2005/8/quickstyle/simple1" qsCatId="simple" csTypeId="urn:microsoft.com/office/officeart/2005/8/colors/colorful1" csCatId="colorful" phldr="1"/>
      <dgm:spPr/>
      <dgm:t>
        <a:bodyPr/>
        <a:lstStyle/>
        <a:p>
          <a:endParaRPr lang="de-DE"/>
        </a:p>
      </dgm:t>
    </dgm:pt>
    <dgm:pt modelId="{BDBECF97-5CFD-4C04-8410-6A9B8B017C49}">
      <dgm:prSet phldrT="[Text]" custT="1"/>
      <dgm:spPr/>
      <dgm:t>
        <a:bodyPr/>
        <a:lstStyle/>
        <a:p>
          <a:r>
            <a:rPr lang="de-DE" sz="3300" b="1" dirty="0">
              <a:solidFill>
                <a:schemeClr val="accent2"/>
              </a:solidFill>
              <a:latin typeface="Arial" panose="020B0604020202020204" pitchFamily="34" charset="0"/>
              <a:cs typeface="Arial" panose="020B0604020202020204" pitchFamily="34" charset="0"/>
            </a:rPr>
            <a:t>Zeitraum:</a:t>
          </a:r>
        </a:p>
      </dgm:t>
    </dgm:pt>
    <dgm:pt modelId="{F17E402D-CBB4-4D24-A2A8-F52717F73523}" type="parTrans" cxnId="{1ECE73FD-6E86-4FD7-B5A1-87E44468C433}">
      <dgm:prSet/>
      <dgm:spPr/>
      <dgm:t>
        <a:bodyPr/>
        <a:lstStyle/>
        <a:p>
          <a:endParaRPr lang="de-DE"/>
        </a:p>
      </dgm:t>
    </dgm:pt>
    <dgm:pt modelId="{F6801B80-9B75-4350-BF9C-47C6FE66E292}" type="sibTrans" cxnId="{1ECE73FD-6E86-4FD7-B5A1-87E44468C433}">
      <dgm:prSet/>
      <dgm:spPr/>
      <dgm:t>
        <a:bodyPr/>
        <a:lstStyle/>
        <a:p>
          <a:endParaRPr lang="de-DE"/>
        </a:p>
      </dgm:t>
    </dgm:pt>
    <dgm:pt modelId="{7A5B06A1-5810-4AEC-A7DC-004B737D74D8}">
      <dgm:prSet phldrT="[Text]" custT="1"/>
      <dgm:spPr/>
      <dgm:t>
        <a:bodyPr/>
        <a:lstStyle/>
        <a:p>
          <a:pPr algn="ctr">
            <a:buNone/>
          </a:pPr>
          <a:r>
            <a:rPr lang="de-DE" sz="2700" dirty="0">
              <a:latin typeface="Arial" panose="020B0604020202020204" pitchFamily="34" charset="0"/>
              <a:cs typeface="Arial" panose="020B0604020202020204" pitchFamily="34" charset="0"/>
            </a:rPr>
            <a:t>1. – 29. Februar 2024</a:t>
          </a:r>
        </a:p>
      </dgm:t>
    </dgm:pt>
    <dgm:pt modelId="{B0D6239F-F58F-4B58-9A1F-5AE7AD23D36E}" type="parTrans" cxnId="{21C12097-78D3-49AF-B014-C5FC2A0AA722}">
      <dgm:prSet/>
      <dgm:spPr/>
      <dgm:t>
        <a:bodyPr/>
        <a:lstStyle/>
        <a:p>
          <a:endParaRPr lang="de-DE"/>
        </a:p>
      </dgm:t>
    </dgm:pt>
    <dgm:pt modelId="{65A24897-803E-4869-9322-B0DD5D609D55}" type="sibTrans" cxnId="{21C12097-78D3-49AF-B014-C5FC2A0AA722}">
      <dgm:prSet/>
      <dgm:spPr/>
      <dgm:t>
        <a:bodyPr/>
        <a:lstStyle/>
        <a:p>
          <a:endParaRPr lang="de-DE"/>
        </a:p>
      </dgm:t>
    </dgm:pt>
    <dgm:pt modelId="{823C26FF-F189-44BE-B302-339CA68CD920}">
      <dgm:prSet phldrT="[Text]" custT="1"/>
      <dgm:spPr/>
      <dgm:t>
        <a:bodyPr/>
        <a:lstStyle/>
        <a:p>
          <a:r>
            <a:rPr lang="de-DE" sz="3300" b="1" dirty="0">
              <a:solidFill>
                <a:schemeClr val="tx1">
                  <a:lumMod val="50000"/>
                  <a:lumOff val="50000"/>
                </a:schemeClr>
              </a:solidFill>
              <a:latin typeface="Arial" panose="020B0604020202020204" pitchFamily="34" charset="0"/>
              <a:cs typeface="Arial" panose="020B0604020202020204" pitchFamily="34" charset="0"/>
            </a:rPr>
            <a:t>Zielgruppe:</a:t>
          </a:r>
        </a:p>
      </dgm:t>
    </dgm:pt>
    <dgm:pt modelId="{28ACE46C-4EE5-4C36-8441-A4CEB239C53A}" type="parTrans" cxnId="{2DD668EB-E11A-4B0A-91BA-FD0794DD4958}">
      <dgm:prSet/>
      <dgm:spPr/>
      <dgm:t>
        <a:bodyPr/>
        <a:lstStyle/>
        <a:p>
          <a:endParaRPr lang="de-DE"/>
        </a:p>
      </dgm:t>
    </dgm:pt>
    <dgm:pt modelId="{D3C62969-202B-4720-B5C7-D15AE1754DA8}" type="sibTrans" cxnId="{2DD668EB-E11A-4B0A-91BA-FD0794DD4958}">
      <dgm:prSet/>
      <dgm:spPr/>
      <dgm:t>
        <a:bodyPr/>
        <a:lstStyle/>
        <a:p>
          <a:endParaRPr lang="de-DE"/>
        </a:p>
      </dgm:t>
    </dgm:pt>
    <dgm:pt modelId="{9D2EB4F2-F28A-4D50-9925-D17C6628B0E5}">
      <dgm:prSet phldrT="[Text]" custT="1"/>
      <dgm:spPr/>
      <dgm:t>
        <a:bodyPr/>
        <a:lstStyle/>
        <a:p>
          <a:pPr algn="ctr">
            <a:buNone/>
          </a:pPr>
          <a:r>
            <a:rPr lang="de-DE" sz="2700" dirty="0">
              <a:latin typeface="Arial" panose="020B0604020202020204" pitchFamily="34" charset="0"/>
              <a:cs typeface="Arial" panose="020B0604020202020204" pitchFamily="34" charset="0"/>
            </a:rPr>
            <a:t>Groß-</a:t>
          </a:r>
          <a:r>
            <a:rPr lang="de-DE" sz="2700" dirty="0" err="1">
              <a:latin typeface="Arial" panose="020B0604020202020204" pitchFamily="34" charset="0"/>
              <a:cs typeface="Arial" panose="020B0604020202020204" pitchFamily="34" charset="0"/>
            </a:rPr>
            <a:t>Umstädter</a:t>
          </a:r>
          <a:r>
            <a:rPr lang="de-DE" sz="2700" dirty="0">
              <a:latin typeface="Arial" panose="020B0604020202020204" pitchFamily="34" charset="0"/>
              <a:cs typeface="Arial" panose="020B0604020202020204" pitchFamily="34" charset="0"/>
            </a:rPr>
            <a:t> Bürger/-innen</a:t>
          </a:r>
          <a:endParaRPr lang="de-DE" sz="2700" dirty="0"/>
        </a:p>
      </dgm:t>
    </dgm:pt>
    <dgm:pt modelId="{91560510-ABB5-40E5-A1D3-5B09A5DC6778}" type="parTrans" cxnId="{5BBB5CC7-37A0-451C-ACD3-ACF599F0E57F}">
      <dgm:prSet/>
      <dgm:spPr/>
      <dgm:t>
        <a:bodyPr/>
        <a:lstStyle/>
        <a:p>
          <a:endParaRPr lang="de-DE"/>
        </a:p>
      </dgm:t>
    </dgm:pt>
    <dgm:pt modelId="{90F978C0-9991-42B0-B647-263EDE9CFC57}" type="sibTrans" cxnId="{5BBB5CC7-37A0-451C-ACD3-ACF599F0E57F}">
      <dgm:prSet/>
      <dgm:spPr/>
      <dgm:t>
        <a:bodyPr/>
        <a:lstStyle/>
        <a:p>
          <a:endParaRPr lang="de-DE"/>
        </a:p>
      </dgm:t>
    </dgm:pt>
    <dgm:pt modelId="{DBE38306-E6EB-4470-8F30-16809B1D1CA7}">
      <dgm:prSet phldrT="[Text]"/>
      <dgm:spPr/>
      <dgm:t>
        <a:bodyPr/>
        <a:lstStyle/>
        <a:p>
          <a:r>
            <a:rPr lang="de-DE" b="1" dirty="0">
              <a:solidFill>
                <a:schemeClr val="accent4"/>
              </a:solidFill>
              <a:latin typeface="Arial" panose="020B0604020202020204" pitchFamily="34" charset="0"/>
              <a:cs typeface="Arial" panose="020B0604020202020204" pitchFamily="34" charset="0"/>
            </a:rPr>
            <a:t>Umfrageform</a:t>
          </a:r>
          <a:r>
            <a:rPr lang="de-DE" dirty="0">
              <a:solidFill>
                <a:schemeClr val="accent4"/>
              </a:solidFill>
              <a:latin typeface="Arial" panose="020B0604020202020204" pitchFamily="34" charset="0"/>
              <a:cs typeface="Arial" panose="020B0604020202020204" pitchFamily="34" charset="0"/>
            </a:rPr>
            <a:t>:</a:t>
          </a:r>
        </a:p>
      </dgm:t>
    </dgm:pt>
    <dgm:pt modelId="{A63E27C4-8D14-4A7D-9B2E-71D1323F7D17}" type="parTrans" cxnId="{D0F0F26C-5EA9-4B07-9113-0B96940FDE7E}">
      <dgm:prSet/>
      <dgm:spPr/>
      <dgm:t>
        <a:bodyPr/>
        <a:lstStyle/>
        <a:p>
          <a:endParaRPr lang="de-DE"/>
        </a:p>
      </dgm:t>
    </dgm:pt>
    <dgm:pt modelId="{C9AC74CE-F09E-4DE9-9CB8-1AA086C1F79A}" type="sibTrans" cxnId="{D0F0F26C-5EA9-4B07-9113-0B96940FDE7E}">
      <dgm:prSet/>
      <dgm:spPr/>
      <dgm:t>
        <a:bodyPr/>
        <a:lstStyle/>
        <a:p>
          <a:endParaRPr lang="de-DE"/>
        </a:p>
      </dgm:t>
    </dgm:pt>
    <dgm:pt modelId="{4D9B0A16-D1EE-46DD-BF60-F3FB8D3B18D8}">
      <dgm:prSet phldrT="[Text]" custT="1"/>
      <dgm:spPr/>
      <dgm:t>
        <a:bodyPr/>
        <a:lstStyle/>
        <a:p>
          <a:pPr algn="ctr">
            <a:buNone/>
          </a:pPr>
          <a:r>
            <a:rPr lang="de-DE" sz="2700" dirty="0">
              <a:latin typeface="Arial" panose="020B0604020202020204" pitchFamily="34" charset="0"/>
              <a:cs typeface="Arial" panose="020B0604020202020204" pitchFamily="34" charset="0"/>
            </a:rPr>
            <a:t>digital</a:t>
          </a:r>
        </a:p>
      </dgm:t>
    </dgm:pt>
    <dgm:pt modelId="{CAADD841-7B0C-402C-AC71-722648715A3A}" type="parTrans" cxnId="{11BFB3F2-1904-4F74-A80C-7A23A41FA4B3}">
      <dgm:prSet/>
      <dgm:spPr/>
      <dgm:t>
        <a:bodyPr/>
        <a:lstStyle/>
        <a:p>
          <a:endParaRPr lang="de-DE"/>
        </a:p>
      </dgm:t>
    </dgm:pt>
    <dgm:pt modelId="{79059ABC-D98A-4A60-BBA5-92FE633A16C4}" type="sibTrans" cxnId="{11BFB3F2-1904-4F74-A80C-7A23A41FA4B3}">
      <dgm:prSet/>
      <dgm:spPr/>
      <dgm:t>
        <a:bodyPr/>
        <a:lstStyle/>
        <a:p>
          <a:endParaRPr lang="de-DE"/>
        </a:p>
      </dgm:t>
    </dgm:pt>
    <dgm:pt modelId="{63C208F9-4FD9-4AD3-A1DB-5FB8F7F4C695}" type="pres">
      <dgm:prSet presAssocID="{FC081FEA-6C95-4CF8-A335-C9F1D87BD5C9}" presName="Name0" presStyleCnt="0">
        <dgm:presLayoutVars>
          <dgm:chMax val="7"/>
          <dgm:dir/>
          <dgm:animLvl val="lvl"/>
          <dgm:resizeHandles val="exact"/>
        </dgm:presLayoutVars>
      </dgm:prSet>
      <dgm:spPr/>
    </dgm:pt>
    <dgm:pt modelId="{60118B39-A38A-4746-BA00-B2931CBAA93A}" type="pres">
      <dgm:prSet presAssocID="{BDBECF97-5CFD-4C04-8410-6A9B8B017C49}" presName="circle1" presStyleLbl="node1" presStyleIdx="0" presStyleCnt="3"/>
      <dgm:spPr/>
    </dgm:pt>
    <dgm:pt modelId="{44ED29BD-9E73-45BA-A7A8-0D6499374B4E}" type="pres">
      <dgm:prSet presAssocID="{BDBECF97-5CFD-4C04-8410-6A9B8B017C49}" presName="space" presStyleCnt="0"/>
      <dgm:spPr/>
    </dgm:pt>
    <dgm:pt modelId="{521E2D19-F615-40A8-B4FE-AAD627BB3D15}" type="pres">
      <dgm:prSet presAssocID="{BDBECF97-5CFD-4C04-8410-6A9B8B017C49}" presName="rect1" presStyleLbl="alignAcc1" presStyleIdx="0" presStyleCnt="3"/>
      <dgm:spPr/>
    </dgm:pt>
    <dgm:pt modelId="{DC45C139-5D01-41C3-95B9-E0FE547E1F3D}" type="pres">
      <dgm:prSet presAssocID="{823C26FF-F189-44BE-B302-339CA68CD920}" presName="vertSpace2" presStyleLbl="node1" presStyleIdx="0" presStyleCnt="3"/>
      <dgm:spPr/>
    </dgm:pt>
    <dgm:pt modelId="{FA2143BE-B367-4A42-826A-C9A2F39CB27A}" type="pres">
      <dgm:prSet presAssocID="{823C26FF-F189-44BE-B302-339CA68CD920}" presName="circle2" presStyleLbl="node1" presStyleIdx="1" presStyleCnt="3"/>
      <dgm:spPr/>
    </dgm:pt>
    <dgm:pt modelId="{02C1D21F-9C39-4AE5-9CE1-4F0ACBDF611F}" type="pres">
      <dgm:prSet presAssocID="{823C26FF-F189-44BE-B302-339CA68CD920}" presName="rect2" presStyleLbl="alignAcc1" presStyleIdx="1" presStyleCnt="3"/>
      <dgm:spPr/>
    </dgm:pt>
    <dgm:pt modelId="{6204D024-F100-4E7F-B5C2-456C87C68A07}" type="pres">
      <dgm:prSet presAssocID="{DBE38306-E6EB-4470-8F30-16809B1D1CA7}" presName="vertSpace3" presStyleLbl="node1" presStyleIdx="1" presStyleCnt="3"/>
      <dgm:spPr/>
    </dgm:pt>
    <dgm:pt modelId="{B55330B9-5B98-44B9-968D-E0239EAF32CB}" type="pres">
      <dgm:prSet presAssocID="{DBE38306-E6EB-4470-8F30-16809B1D1CA7}" presName="circle3" presStyleLbl="node1" presStyleIdx="2" presStyleCnt="3"/>
      <dgm:spPr/>
    </dgm:pt>
    <dgm:pt modelId="{C85889A0-AEC3-4DCE-BABE-0DE8F4F241DE}" type="pres">
      <dgm:prSet presAssocID="{DBE38306-E6EB-4470-8F30-16809B1D1CA7}" presName="rect3" presStyleLbl="alignAcc1" presStyleIdx="2" presStyleCnt="3"/>
      <dgm:spPr/>
    </dgm:pt>
    <dgm:pt modelId="{4BE77000-5A56-456E-A89A-EE6965EEEB82}" type="pres">
      <dgm:prSet presAssocID="{BDBECF97-5CFD-4C04-8410-6A9B8B017C49}" presName="rect1ParTx" presStyleLbl="alignAcc1" presStyleIdx="2" presStyleCnt="3">
        <dgm:presLayoutVars>
          <dgm:chMax val="1"/>
          <dgm:bulletEnabled val="1"/>
        </dgm:presLayoutVars>
      </dgm:prSet>
      <dgm:spPr/>
    </dgm:pt>
    <dgm:pt modelId="{466F4A44-D3BB-4539-97D4-35D5DD3CB5BA}" type="pres">
      <dgm:prSet presAssocID="{BDBECF97-5CFD-4C04-8410-6A9B8B017C49}" presName="rect1ChTx" presStyleLbl="alignAcc1" presStyleIdx="2" presStyleCnt="3">
        <dgm:presLayoutVars>
          <dgm:bulletEnabled val="1"/>
        </dgm:presLayoutVars>
      </dgm:prSet>
      <dgm:spPr/>
    </dgm:pt>
    <dgm:pt modelId="{45D6CDD7-EB30-4C63-8DEC-26063B791D45}" type="pres">
      <dgm:prSet presAssocID="{823C26FF-F189-44BE-B302-339CA68CD920}" presName="rect2ParTx" presStyleLbl="alignAcc1" presStyleIdx="2" presStyleCnt="3">
        <dgm:presLayoutVars>
          <dgm:chMax val="1"/>
          <dgm:bulletEnabled val="1"/>
        </dgm:presLayoutVars>
      </dgm:prSet>
      <dgm:spPr/>
    </dgm:pt>
    <dgm:pt modelId="{F25CAB4C-ED54-4BED-A789-3F3AB07A2F0D}" type="pres">
      <dgm:prSet presAssocID="{823C26FF-F189-44BE-B302-339CA68CD920}" presName="rect2ChTx" presStyleLbl="alignAcc1" presStyleIdx="2" presStyleCnt="3">
        <dgm:presLayoutVars>
          <dgm:bulletEnabled val="1"/>
        </dgm:presLayoutVars>
      </dgm:prSet>
      <dgm:spPr/>
    </dgm:pt>
    <dgm:pt modelId="{16012BD0-6D38-4E4C-A79B-8F6EEE0EAB6A}" type="pres">
      <dgm:prSet presAssocID="{DBE38306-E6EB-4470-8F30-16809B1D1CA7}" presName="rect3ParTx" presStyleLbl="alignAcc1" presStyleIdx="2" presStyleCnt="3">
        <dgm:presLayoutVars>
          <dgm:chMax val="1"/>
          <dgm:bulletEnabled val="1"/>
        </dgm:presLayoutVars>
      </dgm:prSet>
      <dgm:spPr/>
    </dgm:pt>
    <dgm:pt modelId="{D2FE0C0F-3A6E-40AB-97C7-C027270D06D2}" type="pres">
      <dgm:prSet presAssocID="{DBE38306-E6EB-4470-8F30-16809B1D1CA7}" presName="rect3ChTx" presStyleLbl="alignAcc1" presStyleIdx="2" presStyleCnt="3">
        <dgm:presLayoutVars>
          <dgm:bulletEnabled val="1"/>
        </dgm:presLayoutVars>
      </dgm:prSet>
      <dgm:spPr/>
    </dgm:pt>
  </dgm:ptLst>
  <dgm:cxnLst>
    <dgm:cxn modelId="{25CCE509-E6B6-4648-8409-3C4E2EFAC3A8}" type="presOf" srcId="{DBE38306-E6EB-4470-8F30-16809B1D1CA7}" destId="{16012BD0-6D38-4E4C-A79B-8F6EEE0EAB6A}" srcOrd="1" destOrd="0" presId="urn:microsoft.com/office/officeart/2005/8/layout/target3"/>
    <dgm:cxn modelId="{F67BAA12-D002-454F-8385-00FD3B2E58A4}" type="presOf" srcId="{823C26FF-F189-44BE-B302-339CA68CD920}" destId="{45D6CDD7-EB30-4C63-8DEC-26063B791D45}" srcOrd="1" destOrd="0" presId="urn:microsoft.com/office/officeart/2005/8/layout/target3"/>
    <dgm:cxn modelId="{E1FA2725-F35C-4985-BA4A-844096E623C7}" type="presOf" srcId="{BDBECF97-5CFD-4C04-8410-6A9B8B017C49}" destId="{521E2D19-F615-40A8-B4FE-AAD627BB3D15}" srcOrd="0" destOrd="0" presId="urn:microsoft.com/office/officeart/2005/8/layout/target3"/>
    <dgm:cxn modelId="{A78D243D-4E51-4A78-9C3A-312C7D4093A5}" type="presOf" srcId="{823C26FF-F189-44BE-B302-339CA68CD920}" destId="{02C1D21F-9C39-4AE5-9CE1-4F0ACBDF611F}" srcOrd="0" destOrd="0" presId="urn:microsoft.com/office/officeart/2005/8/layout/target3"/>
    <dgm:cxn modelId="{D0F0F26C-5EA9-4B07-9113-0B96940FDE7E}" srcId="{FC081FEA-6C95-4CF8-A335-C9F1D87BD5C9}" destId="{DBE38306-E6EB-4470-8F30-16809B1D1CA7}" srcOrd="2" destOrd="0" parTransId="{A63E27C4-8D14-4A7D-9B2E-71D1323F7D17}" sibTransId="{C9AC74CE-F09E-4DE9-9CB8-1AA086C1F79A}"/>
    <dgm:cxn modelId="{F60E1C91-B4C9-4735-AC51-D75EADFEB722}" type="presOf" srcId="{DBE38306-E6EB-4470-8F30-16809B1D1CA7}" destId="{C85889A0-AEC3-4DCE-BABE-0DE8F4F241DE}" srcOrd="0" destOrd="0" presId="urn:microsoft.com/office/officeart/2005/8/layout/target3"/>
    <dgm:cxn modelId="{21C12097-78D3-49AF-B014-C5FC2A0AA722}" srcId="{BDBECF97-5CFD-4C04-8410-6A9B8B017C49}" destId="{7A5B06A1-5810-4AEC-A7DC-004B737D74D8}" srcOrd="0" destOrd="0" parTransId="{B0D6239F-F58F-4B58-9A1F-5AE7AD23D36E}" sibTransId="{65A24897-803E-4869-9322-B0DD5D609D55}"/>
    <dgm:cxn modelId="{08FCB8BE-6890-448C-9967-5C3E4F0D8A86}" type="presOf" srcId="{4D9B0A16-D1EE-46DD-BF60-F3FB8D3B18D8}" destId="{D2FE0C0F-3A6E-40AB-97C7-C027270D06D2}" srcOrd="0" destOrd="0" presId="urn:microsoft.com/office/officeart/2005/8/layout/target3"/>
    <dgm:cxn modelId="{5BBB5CC7-37A0-451C-ACD3-ACF599F0E57F}" srcId="{823C26FF-F189-44BE-B302-339CA68CD920}" destId="{9D2EB4F2-F28A-4D50-9925-D17C6628B0E5}" srcOrd="0" destOrd="0" parTransId="{91560510-ABB5-40E5-A1D3-5B09A5DC6778}" sibTransId="{90F978C0-9991-42B0-B647-263EDE9CFC57}"/>
    <dgm:cxn modelId="{64DFF1C9-93D2-464B-AEEC-E36D9ED72851}" type="presOf" srcId="{FC081FEA-6C95-4CF8-A335-C9F1D87BD5C9}" destId="{63C208F9-4FD9-4AD3-A1DB-5FB8F7F4C695}" srcOrd="0" destOrd="0" presId="urn:microsoft.com/office/officeart/2005/8/layout/target3"/>
    <dgm:cxn modelId="{19E04CD0-3E52-4F99-9FC5-DC460F659A21}" type="presOf" srcId="{9D2EB4F2-F28A-4D50-9925-D17C6628B0E5}" destId="{F25CAB4C-ED54-4BED-A789-3F3AB07A2F0D}" srcOrd="0" destOrd="0" presId="urn:microsoft.com/office/officeart/2005/8/layout/target3"/>
    <dgm:cxn modelId="{8A1809DC-60EC-4383-8663-6DDA7D1D55A2}" type="presOf" srcId="{7A5B06A1-5810-4AEC-A7DC-004B737D74D8}" destId="{466F4A44-D3BB-4539-97D4-35D5DD3CB5BA}" srcOrd="0" destOrd="0" presId="urn:microsoft.com/office/officeart/2005/8/layout/target3"/>
    <dgm:cxn modelId="{2DD668EB-E11A-4B0A-91BA-FD0794DD4958}" srcId="{FC081FEA-6C95-4CF8-A335-C9F1D87BD5C9}" destId="{823C26FF-F189-44BE-B302-339CA68CD920}" srcOrd="1" destOrd="0" parTransId="{28ACE46C-4EE5-4C36-8441-A4CEB239C53A}" sibTransId="{D3C62969-202B-4720-B5C7-D15AE1754DA8}"/>
    <dgm:cxn modelId="{49335EED-9909-4FD3-8657-F3248AB94934}" type="presOf" srcId="{BDBECF97-5CFD-4C04-8410-6A9B8B017C49}" destId="{4BE77000-5A56-456E-A89A-EE6965EEEB82}" srcOrd="1" destOrd="0" presId="urn:microsoft.com/office/officeart/2005/8/layout/target3"/>
    <dgm:cxn modelId="{11BFB3F2-1904-4F74-A80C-7A23A41FA4B3}" srcId="{DBE38306-E6EB-4470-8F30-16809B1D1CA7}" destId="{4D9B0A16-D1EE-46DD-BF60-F3FB8D3B18D8}" srcOrd="0" destOrd="0" parTransId="{CAADD841-7B0C-402C-AC71-722648715A3A}" sibTransId="{79059ABC-D98A-4A60-BBA5-92FE633A16C4}"/>
    <dgm:cxn modelId="{1ECE73FD-6E86-4FD7-B5A1-87E44468C433}" srcId="{FC081FEA-6C95-4CF8-A335-C9F1D87BD5C9}" destId="{BDBECF97-5CFD-4C04-8410-6A9B8B017C49}" srcOrd="0" destOrd="0" parTransId="{F17E402D-CBB4-4D24-A2A8-F52717F73523}" sibTransId="{F6801B80-9B75-4350-BF9C-47C6FE66E292}"/>
    <dgm:cxn modelId="{DD84AEB8-D082-4B89-BCD6-3D54F0BD36AC}" type="presParOf" srcId="{63C208F9-4FD9-4AD3-A1DB-5FB8F7F4C695}" destId="{60118B39-A38A-4746-BA00-B2931CBAA93A}" srcOrd="0" destOrd="0" presId="urn:microsoft.com/office/officeart/2005/8/layout/target3"/>
    <dgm:cxn modelId="{5E4C874A-455B-4738-989B-FD01103DB73A}" type="presParOf" srcId="{63C208F9-4FD9-4AD3-A1DB-5FB8F7F4C695}" destId="{44ED29BD-9E73-45BA-A7A8-0D6499374B4E}" srcOrd="1" destOrd="0" presId="urn:microsoft.com/office/officeart/2005/8/layout/target3"/>
    <dgm:cxn modelId="{F15A30E3-F0D6-49B4-9455-2D3A78C90478}" type="presParOf" srcId="{63C208F9-4FD9-4AD3-A1DB-5FB8F7F4C695}" destId="{521E2D19-F615-40A8-B4FE-AAD627BB3D15}" srcOrd="2" destOrd="0" presId="urn:microsoft.com/office/officeart/2005/8/layout/target3"/>
    <dgm:cxn modelId="{C5AA214A-3448-4259-AEED-F5A519C4E51A}" type="presParOf" srcId="{63C208F9-4FD9-4AD3-A1DB-5FB8F7F4C695}" destId="{DC45C139-5D01-41C3-95B9-E0FE547E1F3D}" srcOrd="3" destOrd="0" presId="urn:microsoft.com/office/officeart/2005/8/layout/target3"/>
    <dgm:cxn modelId="{1BDE5C0B-3334-4144-B399-8A558EB40681}" type="presParOf" srcId="{63C208F9-4FD9-4AD3-A1DB-5FB8F7F4C695}" destId="{FA2143BE-B367-4A42-826A-C9A2F39CB27A}" srcOrd="4" destOrd="0" presId="urn:microsoft.com/office/officeart/2005/8/layout/target3"/>
    <dgm:cxn modelId="{1079D2C0-C433-497D-B328-199F725AF575}" type="presParOf" srcId="{63C208F9-4FD9-4AD3-A1DB-5FB8F7F4C695}" destId="{02C1D21F-9C39-4AE5-9CE1-4F0ACBDF611F}" srcOrd="5" destOrd="0" presId="urn:microsoft.com/office/officeart/2005/8/layout/target3"/>
    <dgm:cxn modelId="{3F2EC505-65E8-4570-A6B5-5B15B8629FC1}" type="presParOf" srcId="{63C208F9-4FD9-4AD3-A1DB-5FB8F7F4C695}" destId="{6204D024-F100-4E7F-B5C2-456C87C68A07}" srcOrd="6" destOrd="0" presId="urn:microsoft.com/office/officeart/2005/8/layout/target3"/>
    <dgm:cxn modelId="{BB65173D-9E52-4077-9870-20143B6270A6}" type="presParOf" srcId="{63C208F9-4FD9-4AD3-A1DB-5FB8F7F4C695}" destId="{B55330B9-5B98-44B9-968D-E0239EAF32CB}" srcOrd="7" destOrd="0" presId="urn:microsoft.com/office/officeart/2005/8/layout/target3"/>
    <dgm:cxn modelId="{9AE1B0AB-AE33-45C7-9BE9-12D78DF12C68}" type="presParOf" srcId="{63C208F9-4FD9-4AD3-A1DB-5FB8F7F4C695}" destId="{C85889A0-AEC3-4DCE-BABE-0DE8F4F241DE}" srcOrd="8" destOrd="0" presId="urn:microsoft.com/office/officeart/2005/8/layout/target3"/>
    <dgm:cxn modelId="{C1377213-30EE-4E9D-ACF9-1F636E2835AE}" type="presParOf" srcId="{63C208F9-4FD9-4AD3-A1DB-5FB8F7F4C695}" destId="{4BE77000-5A56-456E-A89A-EE6965EEEB82}" srcOrd="9" destOrd="0" presId="urn:microsoft.com/office/officeart/2005/8/layout/target3"/>
    <dgm:cxn modelId="{58987E8B-E678-4605-B237-1955385263FC}" type="presParOf" srcId="{63C208F9-4FD9-4AD3-A1DB-5FB8F7F4C695}" destId="{466F4A44-D3BB-4539-97D4-35D5DD3CB5BA}" srcOrd="10" destOrd="0" presId="urn:microsoft.com/office/officeart/2005/8/layout/target3"/>
    <dgm:cxn modelId="{4784D495-A9D7-4C38-9CF1-03E45BD6854E}" type="presParOf" srcId="{63C208F9-4FD9-4AD3-A1DB-5FB8F7F4C695}" destId="{45D6CDD7-EB30-4C63-8DEC-26063B791D45}" srcOrd="11" destOrd="0" presId="urn:microsoft.com/office/officeart/2005/8/layout/target3"/>
    <dgm:cxn modelId="{DB7230EB-864D-4D45-9D6A-B99592B7FD6C}" type="presParOf" srcId="{63C208F9-4FD9-4AD3-A1DB-5FB8F7F4C695}" destId="{F25CAB4C-ED54-4BED-A789-3F3AB07A2F0D}" srcOrd="12" destOrd="0" presId="urn:microsoft.com/office/officeart/2005/8/layout/target3"/>
    <dgm:cxn modelId="{8CC9B337-B0AF-4510-B3CD-08D15401B8AD}" type="presParOf" srcId="{63C208F9-4FD9-4AD3-A1DB-5FB8F7F4C695}" destId="{16012BD0-6D38-4E4C-A79B-8F6EEE0EAB6A}" srcOrd="13" destOrd="0" presId="urn:microsoft.com/office/officeart/2005/8/layout/target3"/>
    <dgm:cxn modelId="{F74D4BF8-6767-4B62-8CA5-3A402B1579ED}" type="presParOf" srcId="{63C208F9-4FD9-4AD3-A1DB-5FB8F7F4C695}" destId="{D2FE0C0F-3A6E-40AB-97C7-C027270D06D2}" srcOrd="14"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4FAF671-2D28-4B30-8484-DDD43596E053}"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de-DE"/>
        </a:p>
      </dgm:t>
    </dgm:pt>
    <dgm:pt modelId="{57D46161-85A4-4AB4-B8F7-BEA4A6FCA2F1}">
      <dgm:prSet phldrT="[Text]" custT="1"/>
      <dgm:spPr/>
      <dgm:t>
        <a:bodyPr/>
        <a:lstStyle/>
        <a:p>
          <a:pPr>
            <a:buFont typeface="Arial" panose="020B0604020202020204" pitchFamily="34" charset="0"/>
            <a:buChar char="•"/>
          </a:pPr>
          <a:r>
            <a:rPr lang="de-DE" sz="2000" dirty="0">
              <a:latin typeface="Arial" panose="020B0604020202020204" pitchFamily="34" charset="0"/>
              <a:cs typeface="Arial" panose="020B0604020202020204" pitchFamily="34" charset="0"/>
            </a:rPr>
            <a:t>Soziodemographische Informationen</a:t>
          </a:r>
          <a:endParaRPr lang="de-DE" sz="2000" dirty="0"/>
        </a:p>
      </dgm:t>
    </dgm:pt>
    <dgm:pt modelId="{0E7C53F9-53BE-4A1E-BFBD-7FDC7DD1C647}" type="parTrans" cxnId="{06451F3E-050C-42E2-9611-9C329C2E5FF7}">
      <dgm:prSet/>
      <dgm:spPr/>
      <dgm:t>
        <a:bodyPr/>
        <a:lstStyle/>
        <a:p>
          <a:endParaRPr lang="de-DE" sz="2000"/>
        </a:p>
      </dgm:t>
    </dgm:pt>
    <dgm:pt modelId="{B3E18E63-F5DC-47F6-9F4C-070B7C693651}" type="sibTrans" cxnId="{06451F3E-050C-42E2-9611-9C329C2E5FF7}">
      <dgm:prSet/>
      <dgm:spPr/>
      <dgm:t>
        <a:bodyPr/>
        <a:lstStyle/>
        <a:p>
          <a:endParaRPr lang="de-DE" sz="2000"/>
        </a:p>
      </dgm:t>
    </dgm:pt>
    <dgm:pt modelId="{4C69C56B-C48D-4646-9166-B0989FDF71F1}">
      <dgm:prSet phldrT="[Text]" custT="1"/>
      <dgm:spPr/>
      <dgm:t>
        <a:bodyPr/>
        <a:lstStyle/>
        <a:p>
          <a:pPr>
            <a:buFont typeface="Arial" panose="020B0604020202020204" pitchFamily="34" charset="0"/>
            <a:buChar char="•"/>
          </a:pPr>
          <a:r>
            <a:rPr lang="de-DE" sz="2000" dirty="0">
              <a:latin typeface="Arial" panose="020B0604020202020204" pitchFamily="34" charset="0"/>
              <a:cs typeface="Arial" panose="020B0604020202020204" pitchFamily="34" charset="0"/>
            </a:rPr>
            <a:t>Allgemeines Sicherheitsempfinden</a:t>
          </a:r>
          <a:endParaRPr lang="de-DE" sz="2000" dirty="0"/>
        </a:p>
      </dgm:t>
    </dgm:pt>
    <dgm:pt modelId="{80C0F520-41FC-4EE6-8DA5-92B9EBCD80A9}" type="parTrans" cxnId="{39BAFDA4-0EE5-42FE-9670-8E47139785B4}">
      <dgm:prSet/>
      <dgm:spPr/>
      <dgm:t>
        <a:bodyPr/>
        <a:lstStyle/>
        <a:p>
          <a:endParaRPr lang="de-DE" sz="2000"/>
        </a:p>
      </dgm:t>
    </dgm:pt>
    <dgm:pt modelId="{07FC0675-AB25-4731-9930-B9AD2D5975B3}" type="sibTrans" cxnId="{39BAFDA4-0EE5-42FE-9670-8E47139785B4}">
      <dgm:prSet/>
      <dgm:spPr/>
      <dgm:t>
        <a:bodyPr/>
        <a:lstStyle/>
        <a:p>
          <a:endParaRPr lang="de-DE" sz="2000"/>
        </a:p>
      </dgm:t>
    </dgm:pt>
    <dgm:pt modelId="{4B7E13CE-2FA8-420B-BFBB-37166559C212}">
      <dgm:prSet phldrT="[Text]" custT="1"/>
      <dgm:spPr/>
      <dgm:t>
        <a:bodyPr/>
        <a:lstStyle/>
        <a:p>
          <a:pPr>
            <a:buFont typeface="Arial" panose="020B0604020202020204" pitchFamily="34" charset="0"/>
            <a:buChar char="•"/>
          </a:pPr>
          <a:r>
            <a:rPr lang="de-DE" sz="2000" dirty="0">
              <a:latin typeface="Arial" panose="020B0604020202020204" pitchFamily="34" charset="0"/>
              <a:cs typeface="Arial" panose="020B0604020202020204" pitchFamily="34" charset="0"/>
            </a:rPr>
            <a:t>Probleme und Unsichere Orte</a:t>
          </a:r>
        </a:p>
      </dgm:t>
    </dgm:pt>
    <dgm:pt modelId="{A07C0F38-C9C1-4E9B-B4BF-DCBC5D585862}" type="parTrans" cxnId="{2877778D-B64D-4988-9F2E-A6442A04B0F9}">
      <dgm:prSet/>
      <dgm:spPr/>
      <dgm:t>
        <a:bodyPr/>
        <a:lstStyle/>
        <a:p>
          <a:endParaRPr lang="de-DE" sz="2000"/>
        </a:p>
      </dgm:t>
    </dgm:pt>
    <dgm:pt modelId="{9B76F0D0-27A7-43E3-8A03-D8AD8D7C6861}" type="sibTrans" cxnId="{2877778D-B64D-4988-9F2E-A6442A04B0F9}">
      <dgm:prSet/>
      <dgm:spPr/>
      <dgm:t>
        <a:bodyPr/>
        <a:lstStyle/>
        <a:p>
          <a:endParaRPr lang="de-DE" sz="2000"/>
        </a:p>
      </dgm:t>
    </dgm:pt>
    <dgm:pt modelId="{CE32C002-E1FE-4930-9723-8AE4E069FD4D}">
      <dgm:prSet phldrT="[Text]" custT="1"/>
      <dgm:spPr/>
      <dgm:t>
        <a:bodyPr/>
        <a:lstStyle/>
        <a:p>
          <a:pPr>
            <a:buFont typeface="Arial" panose="020B0604020202020204" pitchFamily="34" charset="0"/>
            <a:buChar char="•"/>
          </a:pPr>
          <a:r>
            <a:rPr lang="de-DE" sz="2000" dirty="0">
              <a:latin typeface="Arial" panose="020B0604020202020204" pitchFamily="34" charset="0"/>
              <a:cs typeface="Arial" panose="020B0604020202020204" pitchFamily="34" charset="0"/>
            </a:rPr>
            <a:t>Ideen für Maßnahmen</a:t>
          </a:r>
        </a:p>
      </dgm:t>
    </dgm:pt>
    <dgm:pt modelId="{218C4272-12B7-41DE-A8AF-C9230EA5965D}" type="parTrans" cxnId="{C22E205F-0C3E-4EF9-B970-BA88C0BAA8FA}">
      <dgm:prSet/>
      <dgm:spPr/>
      <dgm:t>
        <a:bodyPr/>
        <a:lstStyle/>
        <a:p>
          <a:endParaRPr lang="de-DE" sz="2000"/>
        </a:p>
      </dgm:t>
    </dgm:pt>
    <dgm:pt modelId="{37A11C28-9303-4E9A-BD39-7E0B3287838A}" type="sibTrans" cxnId="{C22E205F-0C3E-4EF9-B970-BA88C0BAA8FA}">
      <dgm:prSet/>
      <dgm:spPr/>
      <dgm:t>
        <a:bodyPr/>
        <a:lstStyle/>
        <a:p>
          <a:endParaRPr lang="de-DE" sz="2000"/>
        </a:p>
      </dgm:t>
    </dgm:pt>
    <dgm:pt modelId="{3A0FA35F-6A8D-4830-AF6B-F67B98385216}" type="pres">
      <dgm:prSet presAssocID="{D4FAF671-2D28-4B30-8484-DDD43596E053}" presName="linear" presStyleCnt="0">
        <dgm:presLayoutVars>
          <dgm:dir/>
          <dgm:animLvl val="lvl"/>
          <dgm:resizeHandles val="exact"/>
        </dgm:presLayoutVars>
      </dgm:prSet>
      <dgm:spPr/>
    </dgm:pt>
    <dgm:pt modelId="{96AC626F-003D-4C44-BE86-4B9B71F735D7}" type="pres">
      <dgm:prSet presAssocID="{57D46161-85A4-4AB4-B8F7-BEA4A6FCA2F1}" presName="parentLin" presStyleCnt="0"/>
      <dgm:spPr/>
    </dgm:pt>
    <dgm:pt modelId="{15157714-3060-4976-8946-99C3039F2958}" type="pres">
      <dgm:prSet presAssocID="{57D46161-85A4-4AB4-B8F7-BEA4A6FCA2F1}" presName="parentLeftMargin" presStyleLbl="node1" presStyleIdx="0" presStyleCnt="4"/>
      <dgm:spPr/>
    </dgm:pt>
    <dgm:pt modelId="{4915E7D5-C798-46CE-A19B-94C2671DAD07}" type="pres">
      <dgm:prSet presAssocID="{57D46161-85A4-4AB4-B8F7-BEA4A6FCA2F1}" presName="parentText" presStyleLbl="node1" presStyleIdx="0" presStyleCnt="4">
        <dgm:presLayoutVars>
          <dgm:chMax val="0"/>
          <dgm:bulletEnabled val="1"/>
        </dgm:presLayoutVars>
      </dgm:prSet>
      <dgm:spPr/>
    </dgm:pt>
    <dgm:pt modelId="{B50478DF-9B84-4B79-B635-74C66AEDB5C2}" type="pres">
      <dgm:prSet presAssocID="{57D46161-85A4-4AB4-B8F7-BEA4A6FCA2F1}" presName="negativeSpace" presStyleCnt="0"/>
      <dgm:spPr/>
    </dgm:pt>
    <dgm:pt modelId="{9D0D3270-802C-4C60-B520-5C07296A6B41}" type="pres">
      <dgm:prSet presAssocID="{57D46161-85A4-4AB4-B8F7-BEA4A6FCA2F1}" presName="childText" presStyleLbl="conFgAcc1" presStyleIdx="0" presStyleCnt="4">
        <dgm:presLayoutVars>
          <dgm:bulletEnabled val="1"/>
        </dgm:presLayoutVars>
      </dgm:prSet>
      <dgm:spPr/>
    </dgm:pt>
    <dgm:pt modelId="{0C5B05C1-E073-4DDD-A89C-F5D087856D1C}" type="pres">
      <dgm:prSet presAssocID="{B3E18E63-F5DC-47F6-9F4C-070B7C693651}" presName="spaceBetweenRectangles" presStyleCnt="0"/>
      <dgm:spPr/>
    </dgm:pt>
    <dgm:pt modelId="{EA16746E-0E0B-4E3D-9638-59FAB6D8ECFE}" type="pres">
      <dgm:prSet presAssocID="{4C69C56B-C48D-4646-9166-B0989FDF71F1}" presName="parentLin" presStyleCnt="0"/>
      <dgm:spPr/>
    </dgm:pt>
    <dgm:pt modelId="{E17F8D35-DD51-427B-89FC-E1CA3766B1A6}" type="pres">
      <dgm:prSet presAssocID="{4C69C56B-C48D-4646-9166-B0989FDF71F1}" presName="parentLeftMargin" presStyleLbl="node1" presStyleIdx="0" presStyleCnt="4"/>
      <dgm:spPr/>
    </dgm:pt>
    <dgm:pt modelId="{8757FA6F-5384-46DC-A033-A32652CDCD66}" type="pres">
      <dgm:prSet presAssocID="{4C69C56B-C48D-4646-9166-B0989FDF71F1}" presName="parentText" presStyleLbl="node1" presStyleIdx="1" presStyleCnt="4">
        <dgm:presLayoutVars>
          <dgm:chMax val="0"/>
          <dgm:bulletEnabled val="1"/>
        </dgm:presLayoutVars>
      </dgm:prSet>
      <dgm:spPr/>
    </dgm:pt>
    <dgm:pt modelId="{E43FBC8E-ECD5-4C1F-9DB9-C17AC0143F43}" type="pres">
      <dgm:prSet presAssocID="{4C69C56B-C48D-4646-9166-B0989FDF71F1}" presName="negativeSpace" presStyleCnt="0"/>
      <dgm:spPr/>
    </dgm:pt>
    <dgm:pt modelId="{8EFD4924-36F1-48E4-AD40-E638595564EE}" type="pres">
      <dgm:prSet presAssocID="{4C69C56B-C48D-4646-9166-B0989FDF71F1}" presName="childText" presStyleLbl="conFgAcc1" presStyleIdx="1" presStyleCnt="4">
        <dgm:presLayoutVars>
          <dgm:bulletEnabled val="1"/>
        </dgm:presLayoutVars>
      </dgm:prSet>
      <dgm:spPr/>
    </dgm:pt>
    <dgm:pt modelId="{F7DE083D-FD10-4AAF-BE44-276F44431E9D}" type="pres">
      <dgm:prSet presAssocID="{07FC0675-AB25-4731-9930-B9AD2D5975B3}" presName="spaceBetweenRectangles" presStyleCnt="0"/>
      <dgm:spPr/>
    </dgm:pt>
    <dgm:pt modelId="{52B439E2-F3C5-4610-AA6E-073FCCFB33E4}" type="pres">
      <dgm:prSet presAssocID="{4B7E13CE-2FA8-420B-BFBB-37166559C212}" presName="parentLin" presStyleCnt="0"/>
      <dgm:spPr/>
    </dgm:pt>
    <dgm:pt modelId="{636928F6-2309-47C2-9AF2-41E0AFA1677A}" type="pres">
      <dgm:prSet presAssocID="{4B7E13CE-2FA8-420B-BFBB-37166559C212}" presName="parentLeftMargin" presStyleLbl="node1" presStyleIdx="1" presStyleCnt="4"/>
      <dgm:spPr/>
    </dgm:pt>
    <dgm:pt modelId="{429AE7D2-0BD9-4592-8FE0-03136F91FDBA}" type="pres">
      <dgm:prSet presAssocID="{4B7E13CE-2FA8-420B-BFBB-37166559C212}" presName="parentText" presStyleLbl="node1" presStyleIdx="2" presStyleCnt="4">
        <dgm:presLayoutVars>
          <dgm:chMax val="0"/>
          <dgm:bulletEnabled val="1"/>
        </dgm:presLayoutVars>
      </dgm:prSet>
      <dgm:spPr/>
    </dgm:pt>
    <dgm:pt modelId="{4F55008D-FF47-477C-A525-407047C31424}" type="pres">
      <dgm:prSet presAssocID="{4B7E13CE-2FA8-420B-BFBB-37166559C212}" presName="negativeSpace" presStyleCnt="0"/>
      <dgm:spPr/>
    </dgm:pt>
    <dgm:pt modelId="{31749B9C-0C84-432E-B8E0-D3A0B6B3AA4D}" type="pres">
      <dgm:prSet presAssocID="{4B7E13CE-2FA8-420B-BFBB-37166559C212}" presName="childText" presStyleLbl="conFgAcc1" presStyleIdx="2" presStyleCnt="4">
        <dgm:presLayoutVars>
          <dgm:bulletEnabled val="1"/>
        </dgm:presLayoutVars>
      </dgm:prSet>
      <dgm:spPr/>
    </dgm:pt>
    <dgm:pt modelId="{8A2AAF6D-755E-4F78-B3C3-24FAB1AAF11B}" type="pres">
      <dgm:prSet presAssocID="{9B76F0D0-27A7-43E3-8A03-D8AD8D7C6861}" presName="spaceBetweenRectangles" presStyleCnt="0"/>
      <dgm:spPr/>
    </dgm:pt>
    <dgm:pt modelId="{718E2F78-9AAE-441A-B7F3-03AA7A317B3D}" type="pres">
      <dgm:prSet presAssocID="{CE32C002-E1FE-4930-9723-8AE4E069FD4D}" presName="parentLin" presStyleCnt="0"/>
      <dgm:spPr/>
    </dgm:pt>
    <dgm:pt modelId="{B46B1E59-8DD5-4049-9726-AFF1D935BDD9}" type="pres">
      <dgm:prSet presAssocID="{CE32C002-E1FE-4930-9723-8AE4E069FD4D}" presName="parentLeftMargin" presStyleLbl="node1" presStyleIdx="2" presStyleCnt="4"/>
      <dgm:spPr/>
    </dgm:pt>
    <dgm:pt modelId="{A14DBFA4-7F61-41DA-AF6E-8094ABD11AB3}" type="pres">
      <dgm:prSet presAssocID="{CE32C002-E1FE-4930-9723-8AE4E069FD4D}" presName="parentText" presStyleLbl="node1" presStyleIdx="3" presStyleCnt="4">
        <dgm:presLayoutVars>
          <dgm:chMax val="0"/>
          <dgm:bulletEnabled val="1"/>
        </dgm:presLayoutVars>
      </dgm:prSet>
      <dgm:spPr/>
    </dgm:pt>
    <dgm:pt modelId="{D7CED747-C95A-4512-BB31-ABB627F566A9}" type="pres">
      <dgm:prSet presAssocID="{CE32C002-E1FE-4930-9723-8AE4E069FD4D}" presName="negativeSpace" presStyleCnt="0"/>
      <dgm:spPr/>
    </dgm:pt>
    <dgm:pt modelId="{34224702-EE9B-4715-B670-C28D79A4DBEF}" type="pres">
      <dgm:prSet presAssocID="{CE32C002-E1FE-4930-9723-8AE4E069FD4D}" presName="childText" presStyleLbl="conFgAcc1" presStyleIdx="3" presStyleCnt="4">
        <dgm:presLayoutVars>
          <dgm:bulletEnabled val="1"/>
        </dgm:presLayoutVars>
      </dgm:prSet>
      <dgm:spPr/>
    </dgm:pt>
  </dgm:ptLst>
  <dgm:cxnLst>
    <dgm:cxn modelId="{7132EF22-8E60-454A-882A-F0E93C00B21E}" type="presOf" srcId="{CE32C002-E1FE-4930-9723-8AE4E069FD4D}" destId="{B46B1E59-8DD5-4049-9726-AFF1D935BDD9}" srcOrd="0" destOrd="0" presId="urn:microsoft.com/office/officeart/2005/8/layout/list1"/>
    <dgm:cxn modelId="{FD99A633-4837-4B5B-AE0F-E5B78E2CC5BE}" type="presOf" srcId="{4B7E13CE-2FA8-420B-BFBB-37166559C212}" destId="{429AE7D2-0BD9-4592-8FE0-03136F91FDBA}" srcOrd="1" destOrd="0" presId="urn:microsoft.com/office/officeart/2005/8/layout/list1"/>
    <dgm:cxn modelId="{06451F3E-050C-42E2-9611-9C329C2E5FF7}" srcId="{D4FAF671-2D28-4B30-8484-DDD43596E053}" destId="{57D46161-85A4-4AB4-B8F7-BEA4A6FCA2F1}" srcOrd="0" destOrd="0" parTransId="{0E7C53F9-53BE-4A1E-BFBD-7FDC7DD1C647}" sibTransId="{B3E18E63-F5DC-47F6-9F4C-070B7C693651}"/>
    <dgm:cxn modelId="{C22E205F-0C3E-4EF9-B970-BA88C0BAA8FA}" srcId="{D4FAF671-2D28-4B30-8484-DDD43596E053}" destId="{CE32C002-E1FE-4930-9723-8AE4E069FD4D}" srcOrd="3" destOrd="0" parTransId="{218C4272-12B7-41DE-A8AF-C9230EA5965D}" sibTransId="{37A11C28-9303-4E9A-BD39-7E0B3287838A}"/>
    <dgm:cxn modelId="{C0F5E270-873A-4C89-8E50-800639B0050B}" type="presOf" srcId="{57D46161-85A4-4AB4-B8F7-BEA4A6FCA2F1}" destId="{15157714-3060-4976-8946-99C3039F2958}" srcOrd="0" destOrd="0" presId="urn:microsoft.com/office/officeart/2005/8/layout/list1"/>
    <dgm:cxn modelId="{51452C52-0285-42DB-90C4-E473086A1818}" type="presOf" srcId="{CE32C002-E1FE-4930-9723-8AE4E069FD4D}" destId="{A14DBFA4-7F61-41DA-AF6E-8094ABD11AB3}" srcOrd="1" destOrd="0" presId="urn:microsoft.com/office/officeart/2005/8/layout/list1"/>
    <dgm:cxn modelId="{11D0287F-F64A-4648-A1CE-C4AFBF1CE5AC}" type="presOf" srcId="{4B7E13CE-2FA8-420B-BFBB-37166559C212}" destId="{636928F6-2309-47C2-9AF2-41E0AFA1677A}" srcOrd="0" destOrd="0" presId="urn:microsoft.com/office/officeart/2005/8/layout/list1"/>
    <dgm:cxn modelId="{2877778D-B64D-4988-9F2E-A6442A04B0F9}" srcId="{D4FAF671-2D28-4B30-8484-DDD43596E053}" destId="{4B7E13CE-2FA8-420B-BFBB-37166559C212}" srcOrd="2" destOrd="0" parTransId="{A07C0F38-C9C1-4E9B-B4BF-DCBC5D585862}" sibTransId="{9B76F0D0-27A7-43E3-8A03-D8AD8D7C6861}"/>
    <dgm:cxn modelId="{AD9AEF8E-DBC5-479B-A101-C828291AF6F0}" type="presOf" srcId="{4C69C56B-C48D-4646-9166-B0989FDF71F1}" destId="{E17F8D35-DD51-427B-89FC-E1CA3766B1A6}" srcOrd="0" destOrd="0" presId="urn:microsoft.com/office/officeart/2005/8/layout/list1"/>
    <dgm:cxn modelId="{F4B43E9A-1B6C-48FE-8025-F0F3C41E9CDF}" type="presOf" srcId="{4C69C56B-C48D-4646-9166-B0989FDF71F1}" destId="{8757FA6F-5384-46DC-A033-A32652CDCD66}" srcOrd="1" destOrd="0" presId="urn:microsoft.com/office/officeart/2005/8/layout/list1"/>
    <dgm:cxn modelId="{39BAFDA4-0EE5-42FE-9670-8E47139785B4}" srcId="{D4FAF671-2D28-4B30-8484-DDD43596E053}" destId="{4C69C56B-C48D-4646-9166-B0989FDF71F1}" srcOrd="1" destOrd="0" parTransId="{80C0F520-41FC-4EE6-8DA5-92B9EBCD80A9}" sibTransId="{07FC0675-AB25-4731-9930-B9AD2D5975B3}"/>
    <dgm:cxn modelId="{013A1DAB-85CD-485F-8BB5-F15AD702FFB5}" type="presOf" srcId="{57D46161-85A4-4AB4-B8F7-BEA4A6FCA2F1}" destId="{4915E7D5-C798-46CE-A19B-94C2671DAD07}" srcOrd="1" destOrd="0" presId="urn:microsoft.com/office/officeart/2005/8/layout/list1"/>
    <dgm:cxn modelId="{2EF941C0-81F2-4B1D-9F8D-7997A36405D9}" type="presOf" srcId="{D4FAF671-2D28-4B30-8484-DDD43596E053}" destId="{3A0FA35F-6A8D-4830-AF6B-F67B98385216}" srcOrd="0" destOrd="0" presId="urn:microsoft.com/office/officeart/2005/8/layout/list1"/>
    <dgm:cxn modelId="{9E349B50-252C-4A24-97AA-D757A777A047}" type="presParOf" srcId="{3A0FA35F-6A8D-4830-AF6B-F67B98385216}" destId="{96AC626F-003D-4C44-BE86-4B9B71F735D7}" srcOrd="0" destOrd="0" presId="urn:microsoft.com/office/officeart/2005/8/layout/list1"/>
    <dgm:cxn modelId="{FE2FC502-8C64-4D42-8996-50697BAC3A9A}" type="presParOf" srcId="{96AC626F-003D-4C44-BE86-4B9B71F735D7}" destId="{15157714-3060-4976-8946-99C3039F2958}" srcOrd="0" destOrd="0" presId="urn:microsoft.com/office/officeart/2005/8/layout/list1"/>
    <dgm:cxn modelId="{C4ECF17A-848A-4E14-9DE5-41D3FC2761F3}" type="presParOf" srcId="{96AC626F-003D-4C44-BE86-4B9B71F735D7}" destId="{4915E7D5-C798-46CE-A19B-94C2671DAD07}" srcOrd="1" destOrd="0" presId="urn:microsoft.com/office/officeart/2005/8/layout/list1"/>
    <dgm:cxn modelId="{D4C16DE5-48FB-40EE-A180-35E4B16F11E6}" type="presParOf" srcId="{3A0FA35F-6A8D-4830-AF6B-F67B98385216}" destId="{B50478DF-9B84-4B79-B635-74C66AEDB5C2}" srcOrd="1" destOrd="0" presId="urn:microsoft.com/office/officeart/2005/8/layout/list1"/>
    <dgm:cxn modelId="{F293CAC9-8351-4130-AA52-2F629D35AAC3}" type="presParOf" srcId="{3A0FA35F-6A8D-4830-AF6B-F67B98385216}" destId="{9D0D3270-802C-4C60-B520-5C07296A6B41}" srcOrd="2" destOrd="0" presId="urn:microsoft.com/office/officeart/2005/8/layout/list1"/>
    <dgm:cxn modelId="{14E7EA2C-1478-47D0-9C21-914AD1678E4E}" type="presParOf" srcId="{3A0FA35F-6A8D-4830-AF6B-F67B98385216}" destId="{0C5B05C1-E073-4DDD-A89C-F5D087856D1C}" srcOrd="3" destOrd="0" presId="urn:microsoft.com/office/officeart/2005/8/layout/list1"/>
    <dgm:cxn modelId="{14D02C06-C97F-41BA-84E3-95D50337DD67}" type="presParOf" srcId="{3A0FA35F-6A8D-4830-AF6B-F67B98385216}" destId="{EA16746E-0E0B-4E3D-9638-59FAB6D8ECFE}" srcOrd="4" destOrd="0" presId="urn:microsoft.com/office/officeart/2005/8/layout/list1"/>
    <dgm:cxn modelId="{9AEB0229-2239-4057-93C7-223DD619C52A}" type="presParOf" srcId="{EA16746E-0E0B-4E3D-9638-59FAB6D8ECFE}" destId="{E17F8D35-DD51-427B-89FC-E1CA3766B1A6}" srcOrd="0" destOrd="0" presId="urn:microsoft.com/office/officeart/2005/8/layout/list1"/>
    <dgm:cxn modelId="{81936DD3-ECD2-4EA1-A3E4-5F6E83A84A3B}" type="presParOf" srcId="{EA16746E-0E0B-4E3D-9638-59FAB6D8ECFE}" destId="{8757FA6F-5384-46DC-A033-A32652CDCD66}" srcOrd="1" destOrd="0" presId="urn:microsoft.com/office/officeart/2005/8/layout/list1"/>
    <dgm:cxn modelId="{C229A7E1-9912-4C96-8596-EDB2E47BA5D9}" type="presParOf" srcId="{3A0FA35F-6A8D-4830-AF6B-F67B98385216}" destId="{E43FBC8E-ECD5-4C1F-9DB9-C17AC0143F43}" srcOrd="5" destOrd="0" presId="urn:microsoft.com/office/officeart/2005/8/layout/list1"/>
    <dgm:cxn modelId="{1EF58332-0BEE-46C9-BC1A-18E9CAC4B07B}" type="presParOf" srcId="{3A0FA35F-6A8D-4830-AF6B-F67B98385216}" destId="{8EFD4924-36F1-48E4-AD40-E638595564EE}" srcOrd="6" destOrd="0" presId="urn:microsoft.com/office/officeart/2005/8/layout/list1"/>
    <dgm:cxn modelId="{CB66279F-B9A9-4962-B253-5052376F12BD}" type="presParOf" srcId="{3A0FA35F-6A8D-4830-AF6B-F67B98385216}" destId="{F7DE083D-FD10-4AAF-BE44-276F44431E9D}" srcOrd="7" destOrd="0" presId="urn:microsoft.com/office/officeart/2005/8/layout/list1"/>
    <dgm:cxn modelId="{A1F81A3F-06C5-4BCF-8DE0-4521129EECBC}" type="presParOf" srcId="{3A0FA35F-6A8D-4830-AF6B-F67B98385216}" destId="{52B439E2-F3C5-4610-AA6E-073FCCFB33E4}" srcOrd="8" destOrd="0" presId="urn:microsoft.com/office/officeart/2005/8/layout/list1"/>
    <dgm:cxn modelId="{FBC3E6F4-B1B9-4064-9998-131D16E4DBCE}" type="presParOf" srcId="{52B439E2-F3C5-4610-AA6E-073FCCFB33E4}" destId="{636928F6-2309-47C2-9AF2-41E0AFA1677A}" srcOrd="0" destOrd="0" presId="urn:microsoft.com/office/officeart/2005/8/layout/list1"/>
    <dgm:cxn modelId="{E0F00E7F-B6F7-4D33-91DF-8F94DEA43ED7}" type="presParOf" srcId="{52B439E2-F3C5-4610-AA6E-073FCCFB33E4}" destId="{429AE7D2-0BD9-4592-8FE0-03136F91FDBA}" srcOrd="1" destOrd="0" presId="urn:microsoft.com/office/officeart/2005/8/layout/list1"/>
    <dgm:cxn modelId="{149F6ECA-4A86-4FAA-865A-7176CCAE6F1A}" type="presParOf" srcId="{3A0FA35F-6A8D-4830-AF6B-F67B98385216}" destId="{4F55008D-FF47-477C-A525-407047C31424}" srcOrd="9" destOrd="0" presId="urn:microsoft.com/office/officeart/2005/8/layout/list1"/>
    <dgm:cxn modelId="{194FDF4D-4404-4A4E-91E8-74F4E7739217}" type="presParOf" srcId="{3A0FA35F-6A8D-4830-AF6B-F67B98385216}" destId="{31749B9C-0C84-432E-B8E0-D3A0B6B3AA4D}" srcOrd="10" destOrd="0" presId="urn:microsoft.com/office/officeart/2005/8/layout/list1"/>
    <dgm:cxn modelId="{885EBB9F-CF3B-4A67-AD3E-6D5EE3CC9C7E}" type="presParOf" srcId="{3A0FA35F-6A8D-4830-AF6B-F67B98385216}" destId="{8A2AAF6D-755E-4F78-B3C3-24FAB1AAF11B}" srcOrd="11" destOrd="0" presId="urn:microsoft.com/office/officeart/2005/8/layout/list1"/>
    <dgm:cxn modelId="{15E7530F-C62B-4618-A09B-216186F37C6C}" type="presParOf" srcId="{3A0FA35F-6A8D-4830-AF6B-F67B98385216}" destId="{718E2F78-9AAE-441A-B7F3-03AA7A317B3D}" srcOrd="12" destOrd="0" presId="urn:microsoft.com/office/officeart/2005/8/layout/list1"/>
    <dgm:cxn modelId="{29A4992D-E416-4FFE-B298-1B9A76D48E17}" type="presParOf" srcId="{718E2F78-9AAE-441A-B7F3-03AA7A317B3D}" destId="{B46B1E59-8DD5-4049-9726-AFF1D935BDD9}" srcOrd="0" destOrd="0" presId="urn:microsoft.com/office/officeart/2005/8/layout/list1"/>
    <dgm:cxn modelId="{EB783E19-96A0-47F6-A827-7EADA4F187AD}" type="presParOf" srcId="{718E2F78-9AAE-441A-B7F3-03AA7A317B3D}" destId="{A14DBFA4-7F61-41DA-AF6E-8094ABD11AB3}" srcOrd="1" destOrd="0" presId="urn:microsoft.com/office/officeart/2005/8/layout/list1"/>
    <dgm:cxn modelId="{A6477A23-DCB8-4E0B-9E15-676D3AE3F64C}" type="presParOf" srcId="{3A0FA35F-6A8D-4830-AF6B-F67B98385216}" destId="{D7CED747-C95A-4512-BB31-ABB627F566A9}" srcOrd="13" destOrd="0" presId="urn:microsoft.com/office/officeart/2005/8/layout/list1"/>
    <dgm:cxn modelId="{BBA51295-6BEC-4EEE-B54E-B88E8DAF5BBB}" type="presParOf" srcId="{3A0FA35F-6A8D-4830-AF6B-F67B98385216}" destId="{34224702-EE9B-4715-B670-C28D79A4DBEF}"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118B39-A38A-4746-BA00-B2931CBAA93A}">
      <dsp:nvSpPr>
        <dsp:cNvPr id="0" name=""/>
        <dsp:cNvSpPr/>
      </dsp:nvSpPr>
      <dsp:spPr>
        <a:xfrm>
          <a:off x="0" y="0"/>
          <a:ext cx="3773202" cy="3773202"/>
        </a:xfrm>
        <a:prstGeom prst="pie">
          <a:avLst>
            <a:gd name="adj1" fmla="val 5400000"/>
            <a:gd name="adj2" fmla="val 1620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21E2D19-F615-40A8-B4FE-AAD627BB3D15}">
      <dsp:nvSpPr>
        <dsp:cNvPr id="0" name=""/>
        <dsp:cNvSpPr/>
      </dsp:nvSpPr>
      <dsp:spPr>
        <a:xfrm>
          <a:off x="1886601" y="0"/>
          <a:ext cx="6241398" cy="3773202"/>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de-DE" sz="3300" b="1" kern="1200" dirty="0">
              <a:solidFill>
                <a:schemeClr val="accent2"/>
              </a:solidFill>
              <a:latin typeface="Arial" panose="020B0604020202020204" pitchFamily="34" charset="0"/>
              <a:cs typeface="Arial" panose="020B0604020202020204" pitchFamily="34" charset="0"/>
            </a:rPr>
            <a:t>Zeitraum:</a:t>
          </a:r>
        </a:p>
      </dsp:txBody>
      <dsp:txXfrm>
        <a:off x="1886601" y="0"/>
        <a:ext cx="3120699" cy="1131963"/>
      </dsp:txXfrm>
    </dsp:sp>
    <dsp:sp modelId="{FA2143BE-B367-4A42-826A-C9A2F39CB27A}">
      <dsp:nvSpPr>
        <dsp:cNvPr id="0" name=""/>
        <dsp:cNvSpPr/>
      </dsp:nvSpPr>
      <dsp:spPr>
        <a:xfrm>
          <a:off x="660311" y="1131963"/>
          <a:ext cx="2452578" cy="2452578"/>
        </a:xfrm>
        <a:prstGeom prst="pie">
          <a:avLst>
            <a:gd name="adj1" fmla="val 5400000"/>
            <a:gd name="adj2" fmla="val 1620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2C1D21F-9C39-4AE5-9CE1-4F0ACBDF611F}">
      <dsp:nvSpPr>
        <dsp:cNvPr id="0" name=""/>
        <dsp:cNvSpPr/>
      </dsp:nvSpPr>
      <dsp:spPr>
        <a:xfrm>
          <a:off x="1886601" y="1131963"/>
          <a:ext cx="6241398" cy="2452578"/>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de-DE" sz="3300" b="1" kern="1200" dirty="0">
              <a:solidFill>
                <a:schemeClr val="tx1">
                  <a:lumMod val="50000"/>
                  <a:lumOff val="50000"/>
                </a:schemeClr>
              </a:solidFill>
              <a:latin typeface="Arial" panose="020B0604020202020204" pitchFamily="34" charset="0"/>
              <a:cs typeface="Arial" panose="020B0604020202020204" pitchFamily="34" charset="0"/>
            </a:rPr>
            <a:t>Zielgruppe:</a:t>
          </a:r>
        </a:p>
      </dsp:txBody>
      <dsp:txXfrm>
        <a:off x="1886601" y="1131963"/>
        <a:ext cx="3120699" cy="1131959"/>
      </dsp:txXfrm>
    </dsp:sp>
    <dsp:sp modelId="{B55330B9-5B98-44B9-968D-E0239EAF32CB}">
      <dsp:nvSpPr>
        <dsp:cNvPr id="0" name=""/>
        <dsp:cNvSpPr/>
      </dsp:nvSpPr>
      <dsp:spPr>
        <a:xfrm>
          <a:off x="1320621" y="2263922"/>
          <a:ext cx="1131959" cy="1131959"/>
        </a:xfrm>
        <a:prstGeom prst="pie">
          <a:avLst>
            <a:gd name="adj1" fmla="val 5400000"/>
            <a:gd name="adj2" fmla="val 1620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85889A0-AEC3-4DCE-BABE-0DE8F4F241DE}">
      <dsp:nvSpPr>
        <dsp:cNvPr id="0" name=""/>
        <dsp:cNvSpPr/>
      </dsp:nvSpPr>
      <dsp:spPr>
        <a:xfrm>
          <a:off x="1886601" y="2263922"/>
          <a:ext cx="6241398" cy="1131959"/>
        </a:xfrm>
        <a:prstGeom prst="rect">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de-DE" sz="3100" b="1" kern="1200" dirty="0">
              <a:solidFill>
                <a:schemeClr val="accent4"/>
              </a:solidFill>
              <a:latin typeface="Arial" panose="020B0604020202020204" pitchFamily="34" charset="0"/>
              <a:cs typeface="Arial" panose="020B0604020202020204" pitchFamily="34" charset="0"/>
            </a:rPr>
            <a:t>Umfrageform</a:t>
          </a:r>
          <a:r>
            <a:rPr lang="de-DE" sz="3100" kern="1200" dirty="0">
              <a:solidFill>
                <a:schemeClr val="accent4"/>
              </a:solidFill>
              <a:latin typeface="Arial" panose="020B0604020202020204" pitchFamily="34" charset="0"/>
              <a:cs typeface="Arial" panose="020B0604020202020204" pitchFamily="34" charset="0"/>
            </a:rPr>
            <a:t>:</a:t>
          </a:r>
        </a:p>
      </dsp:txBody>
      <dsp:txXfrm>
        <a:off x="1886601" y="2263922"/>
        <a:ext cx="3120699" cy="1131959"/>
      </dsp:txXfrm>
    </dsp:sp>
    <dsp:sp modelId="{466F4A44-D3BB-4539-97D4-35D5DD3CB5BA}">
      <dsp:nvSpPr>
        <dsp:cNvPr id="0" name=""/>
        <dsp:cNvSpPr/>
      </dsp:nvSpPr>
      <dsp:spPr>
        <a:xfrm>
          <a:off x="5007300" y="0"/>
          <a:ext cx="3120699" cy="1131963"/>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228600" lvl="1" indent="-228600" algn="ctr" defTabSz="1200150">
            <a:lnSpc>
              <a:spcPct val="90000"/>
            </a:lnSpc>
            <a:spcBef>
              <a:spcPct val="0"/>
            </a:spcBef>
            <a:spcAft>
              <a:spcPct val="15000"/>
            </a:spcAft>
            <a:buNone/>
          </a:pPr>
          <a:r>
            <a:rPr lang="de-DE" sz="2700" kern="1200" dirty="0">
              <a:latin typeface="Arial" panose="020B0604020202020204" pitchFamily="34" charset="0"/>
              <a:cs typeface="Arial" panose="020B0604020202020204" pitchFamily="34" charset="0"/>
            </a:rPr>
            <a:t>1. – 29. Februar 2024</a:t>
          </a:r>
        </a:p>
      </dsp:txBody>
      <dsp:txXfrm>
        <a:off x="5007300" y="0"/>
        <a:ext cx="3120699" cy="1131963"/>
      </dsp:txXfrm>
    </dsp:sp>
    <dsp:sp modelId="{F25CAB4C-ED54-4BED-A789-3F3AB07A2F0D}">
      <dsp:nvSpPr>
        <dsp:cNvPr id="0" name=""/>
        <dsp:cNvSpPr/>
      </dsp:nvSpPr>
      <dsp:spPr>
        <a:xfrm>
          <a:off x="5007300" y="1131963"/>
          <a:ext cx="3120699" cy="1131959"/>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228600" lvl="1" indent="-228600" algn="ctr" defTabSz="1200150">
            <a:lnSpc>
              <a:spcPct val="90000"/>
            </a:lnSpc>
            <a:spcBef>
              <a:spcPct val="0"/>
            </a:spcBef>
            <a:spcAft>
              <a:spcPct val="15000"/>
            </a:spcAft>
            <a:buNone/>
          </a:pPr>
          <a:r>
            <a:rPr lang="de-DE" sz="2700" kern="1200" dirty="0">
              <a:latin typeface="Arial" panose="020B0604020202020204" pitchFamily="34" charset="0"/>
              <a:cs typeface="Arial" panose="020B0604020202020204" pitchFamily="34" charset="0"/>
            </a:rPr>
            <a:t>Groß-</a:t>
          </a:r>
          <a:r>
            <a:rPr lang="de-DE" sz="2700" kern="1200" dirty="0" err="1">
              <a:latin typeface="Arial" panose="020B0604020202020204" pitchFamily="34" charset="0"/>
              <a:cs typeface="Arial" panose="020B0604020202020204" pitchFamily="34" charset="0"/>
            </a:rPr>
            <a:t>Umstädter</a:t>
          </a:r>
          <a:r>
            <a:rPr lang="de-DE" sz="2700" kern="1200" dirty="0">
              <a:latin typeface="Arial" panose="020B0604020202020204" pitchFamily="34" charset="0"/>
              <a:cs typeface="Arial" panose="020B0604020202020204" pitchFamily="34" charset="0"/>
            </a:rPr>
            <a:t> Bürger/-innen</a:t>
          </a:r>
          <a:endParaRPr lang="de-DE" sz="2700" kern="1200" dirty="0"/>
        </a:p>
      </dsp:txBody>
      <dsp:txXfrm>
        <a:off x="5007300" y="1131963"/>
        <a:ext cx="3120699" cy="1131959"/>
      </dsp:txXfrm>
    </dsp:sp>
    <dsp:sp modelId="{D2FE0C0F-3A6E-40AB-97C7-C027270D06D2}">
      <dsp:nvSpPr>
        <dsp:cNvPr id="0" name=""/>
        <dsp:cNvSpPr/>
      </dsp:nvSpPr>
      <dsp:spPr>
        <a:xfrm>
          <a:off x="5007300" y="2263922"/>
          <a:ext cx="3120699" cy="1131959"/>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228600" lvl="1" indent="-228600" algn="ctr" defTabSz="1200150">
            <a:lnSpc>
              <a:spcPct val="90000"/>
            </a:lnSpc>
            <a:spcBef>
              <a:spcPct val="0"/>
            </a:spcBef>
            <a:spcAft>
              <a:spcPct val="15000"/>
            </a:spcAft>
            <a:buNone/>
          </a:pPr>
          <a:r>
            <a:rPr lang="de-DE" sz="2700" kern="1200" dirty="0">
              <a:latin typeface="Arial" panose="020B0604020202020204" pitchFamily="34" charset="0"/>
              <a:cs typeface="Arial" panose="020B0604020202020204" pitchFamily="34" charset="0"/>
            </a:rPr>
            <a:t>digital</a:t>
          </a:r>
        </a:p>
      </dsp:txBody>
      <dsp:txXfrm>
        <a:off x="5007300" y="2263922"/>
        <a:ext cx="3120699" cy="11319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0D3270-802C-4C60-B520-5C07296A6B41}">
      <dsp:nvSpPr>
        <dsp:cNvPr id="0" name=""/>
        <dsp:cNvSpPr/>
      </dsp:nvSpPr>
      <dsp:spPr>
        <a:xfrm>
          <a:off x="0" y="357756"/>
          <a:ext cx="8128000" cy="5544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915E7D5-C798-46CE-A19B-94C2671DAD07}">
      <dsp:nvSpPr>
        <dsp:cNvPr id="0" name=""/>
        <dsp:cNvSpPr/>
      </dsp:nvSpPr>
      <dsp:spPr>
        <a:xfrm>
          <a:off x="406400" y="33036"/>
          <a:ext cx="5689600" cy="64944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889000">
            <a:lnSpc>
              <a:spcPct val="90000"/>
            </a:lnSpc>
            <a:spcBef>
              <a:spcPct val="0"/>
            </a:spcBef>
            <a:spcAft>
              <a:spcPct val="35000"/>
            </a:spcAft>
            <a:buFont typeface="Arial" panose="020B0604020202020204" pitchFamily="34" charset="0"/>
            <a:buNone/>
          </a:pPr>
          <a:r>
            <a:rPr lang="de-DE" sz="2000" kern="1200" dirty="0">
              <a:latin typeface="Arial" panose="020B0604020202020204" pitchFamily="34" charset="0"/>
              <a:cs typeface="Arial" panose="020B0604020202020204" pitchFamily="34" charset="0"/>
            </a:rPr>
            <a:t>Soziodemographische Informationen</a:t>
          </a:r>
          <a:endParaRPr lang="de-DE" sz="2000" kern="1200" dirty="0"/>
        </a:p>
      </dsp:txBody>
      <dsp:txXfrm>
        <a:off x="438103" y="64739"/>
        <a:ext cx="5626194" cy="586034"/>
      </dsp:txXfrm>
    </dsp:sp>
    <dsp:sp modelId="{8EFD4924-36F1-48E4-AD40-E638595564EE}">
      <dsp:nvSpPr>
        <dsp:cNvPr id="0" name=""/>
        <dsp:cNvSpPr/>
      </dsp:nvSpPr>
      <dsp:spPr>
        <a:xfrm>
          <a:off x="0" y="1355676"/>
          <a:ext cx="8128000" cy="554400"/>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757FA6F-5384-46DC-A033-A32652CDCD66}">
      <dsp:nvSpPr>
        <dsp:cNvPr id="0" name=""/>
        <dsp:cNvSpPr/>
      </dsp:nvSpPr>
      <dsp:spPr>
        <a:xfrm>
          <a:off x="406400" y="1030956"/>
          <a:ext cx="5689600" cy="64944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889000">
            <a:lnSpc>
              <a:spcPct val="90000"/>
            </a:lnSpc>
            <a:spcBef>
              <a:spcPct val="0"/>
            </a:spcBef>
            <a:spcAft>
              <a:spcPct val="35000"/>
            </a:spcAft>
            <a:buFont typeface="Arial" panose="020B0604020202020204" pitchFamily="34" charset="0"/>
            <a:buNone/>
          </a:pPr>
          <a:r>
            <a:rPr lang="de-DE" sz="2000" kern="1200" dirty="0">
              <a:latin typeface="Arial" panose="020B0604020202020204" pitchFamily="34" charset="0"/>
              <a:cs typeface="Arial" panose="020B0604020202020204" pitchFamily="34" charset="0"/>
            </a:rPr>
            <a:t>Allgemeines Sicherheitsempfinden</a:t>
          </a:r>
          <a:endParaRPr lang="de-DE" sz="2000" kern="1200" dirty="0"/>
        </a:p>
      </dsp:txBody>
      <dsp:txXfrm>
        <a:off x="438103" y="1062659"/>
        <a:ext cx="5626194" cy="586034"/>
      </dsp:txXfrm>
    </dsp:sp>
    <dsp:sp modelId="{31749B9C-0C84-432E-B8E0-D3A0B6B3AA4D}">
      <dsp:nvSpPr>
        <dsp:cNvPr id="0" name=""/>
        <dsp:cNvSpPr/>
      </dsp:nvSpPr>
      <dsp:spPr>
        <a:xfrm>
          <a:off x="0" y="2353597"/>
          <a:ext cx="8128000" cy="554400"/>
        </a:xfrm>
        <a:prstGeom prst="rect">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29AE7D2-0BD9-4592-8FE0-03136F91FDBA}">
      <dsp:nvSpPr>
        <dsp:cNvPr id="0" name=""/>
        <dsp:cNvSpPr/>
      </dsp:nvSpPr>
      <dsp:spPr>
        <a:xfrm>
          <a:off x="406400" y="2028876"/>
          <a:ext cx="5689600" cy="64944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889000">
            <a:lnSpc>
              <a:spcPct val="90000"/>
            </a:lnSpc>
            <a:spcBef>
              <a:spcPct val="0"/>
            </a:spcBef>
            <a:spcAft>
              <a:spcPct val="35000"/>
            </a:spcAft>
            <a:buFont typeface="Arial" panose="020B0604020202020204" pitchFamily="34" charset="0"/>
            <a:buNone/>
          </a:pPr>
          <a:r>
            <a:rPr lang="de-DE" sz="2000" kern="1200" dirty="0">
              <a:latin typeface="Arial" panose="020B0604020202020204" pitchFamily="34" charset="0"/>
              <a:cs typeface="Arial" panose="020B0604020202020204" pitchFamily="34" charset="0"/>
            </a:rPr>
            <a:t>Probleme und Unsichere Orte</a:t>
          </a:r>
        </a:p>
      </dsp:txBody>
      <dsp:txXfrm>
        <a:off x="438103" y="2060579"/>
        <a:ext cx="5626194" cy="586034"/>
      </dsp:txXfrm>
    </dsp:sp>
    <dsp:sp modelId="{34224702-EE9B-4715-B670-C28D79A4DBEF}">
      <dsp:nvSpPr>
        <dsp:cNvPr id="0" name=""/>
        <dsp:cNvSpPr/>
      </dsp:nvSpPr>
      <dsp:spPr>
        <a:xfrm>
          <a:off x="0" y="3351517"/>
          <a:ext cx="8128000" cy="554400"/>
        </a:xfrm>
        <a:prstGeom prst="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14DBFA4-7F61-41DA-AF6E-8094ABD11AB3}">
      <dsp:nvSpPr>
        <dsp:cNvPr id="0" name=""/>
        <dsp:cNvSpPr/>
      </dsp:nvSpPr>
      <dsp:spPr>
        <a:xfrm>
          <a:off x="406400" y="3026796"/>
          <a:ext cx="5689600" cy="64944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889000">
            <a:lnSpc>
              <a:spcPct val="90000"/>
            </a:lnSpc>
            <a:spcBef>
              <a:spcPct val="0"/>
            </a:spcBef>
            <a:spcAft>
              <a:spcPct val="35000"/>
            </a:spcAft>
            <a:buFont typeface="Arial" panose="020B0604020202020204" pitchFamily="34" charset="0"/>
            <a:buNone/>
          </a:pPr>
          <a:r>
            <a:rPr lang="de-DE" sz="2000" kern="1200" dirty="0">
              <a:latin typeface="Arial" panose="020B0604020202020204" pitchFamily="34" charset="0"/>
              <a:cs typeface="Arial" panose="020B0604020202020204" pitchFamily="34" charset="0"/>
            </a:rPr>
            <a:t>Ideen für Maßnahmen</a:t>
          </a:r>
        </a:p>
      </dsp:txBody>
      <dsp:txXfrm>
        <a:off x="438103" y="3058499"/>
        <a:ext cx="5626194" cy="586034"/>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7863AA6C-4785-4CCD-96E1-2415F3EEC216}" type="datetimeFigureOut">
              <a:rPr lang="de-DE" smtClean="0"/>
              <a:t>30.10.2024</a:t>
            </a:fld>
            <a:endParaRPr lang="de-DE"/>
          </a:p>
        </p:txBody>
      </p:sp>
      <p:sp>
        <p:nvSpPr>
          <p:cNvPr id="4" name="Folienbildplatzhalt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5E569AD4-0FBC-4E99-8EAB-1391783EF806}" type="slidenum">
              <a:rPr lang="de-DE" smtClean="0"/>
              <a:t>‹Nr.›</a:t>
            </a:fld>
            <a:endParaRPr lang="de-DE"/>
          </a:p>
        </p:txBody>
      </p:sp>
    </p:spTree>
    <p:extLst>
      <p:ext uri="{BB962C8B-B14F-4D97-AF65-F5344CB8AC3E}">
        <p14:creationId xmlns:p14="http://schemas.microsoft.com/office/powerpoint/2010/main" val="23659415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Sicher sein und sich sicher fühlen sind nicht immer unbedingt dasselbe.</a:t>
            </a:r>
          </a:p>
          <a:p>
            <a:r>
              <a:rPr lang="de-DE" sz="1200" b="0" i="0" kern="1200" dirty="0">
                <a:solidFill>
                  <a:schemeClr val="tx1"/>
                </a:solidFill>
                <a:effectLst/>
                <a:latin typeface="+mn-lt"/>
                <a:ea typeface="+mn-ea"/>
                <a:cs typeface="+mn-cs"/>
              </a:rPr>
              <a:t>Im Rahmen des KOMPASS-Projektes und explizit im Rahmen unserer Umfrage, beschäftigen wir uns vor allem mit dem subjektiven Sicherheitsgefühl der Bürger*Innen. Nur weil Polizeistatistiken sagen, dass es bei uns sicher ist, heißt das im alltäglichen Leben nicht, dass man sich immer und überall sicher fühlt.</a:t>
            </a:r>
          </a:p>
          <a:p>
            <a:r>
              <a:rPr lang="de-DE" sz="1200" b="0" i="0" kern="1200" dirty="0">
                <a:solidFill>
                  <a:schemeClr val="tx1"/>
                </a:solidFill>
                <a:effectLst/>
                <a:latin typeface="+mn-lt"/>
                <a:ea typeface="+mn-ea"/>
                <a:cs typeface="+mn-cs"/>
              </a:rPr>
              <a:t>Dunkle Unterführungen, unübersichtliche Schleichwege oder </a:t>
            </a:r>
            <a:r>
              <a:rPr lang="de-DE" sz="1200" b="0" i="0" kern="1200" dirty="0" err="1">
                <a:solidFill>
                  <a:schemeClr val="tx1"/>
                </a:solidFill>
                <a:effectLst/>
                <a:latin typeface="+mn-lt"/>
                <a:ea typeface="+mn-ea"/>
                <a:cs typeface="+mn-cs"/>
              </a:rPr>
              <a:t>Vermüllung</a:t>
            </a:r>
            <a:r>
              <a:rPr lang="de-DE" sz="1200" b="0" i="0" kern="1200" dirty="0">
                <a:solidFill>
                  <a:schemeClr val="tx1"/>
                </a:solidFill>
                <a:effectLst/>
                <a:latin typeface="+mn-lt"/>
                <a:ea typeface="+mn-ea"/>
                <a:cs typeface="+mn-cs"/>
              </a:rPr>
              <a:t> und Lärm; es gibt viele kleine Probleme (und große), die im Alltag dazu führen, dass wir uns einschränken müssen oder uns eingeschränkt fühlen. Um gemeinsam an diesen Themen zu arbeiten, sind wir KOMPASS-Kommune geworden und wollen mit verschiedenen Vertretern der Stadtgesellschaft und Ihnen als Bürgerinnen und Bürgern an den für sie sicherheitsrelevanten Themen arbeiten.</a:t>
            </a:r>
          </a:p>
          <a:p>
            <a:endParaRPr lang="de-DE" dirty="0"/>
          </a:p>
        </p:txBody>
      </p:sp>
      <p:sp>
        <p:nvSpPr>
          <p:cNvPr id="4" name="Foliennummernplatzhalter 3"/>
          <p:cNvSpPr>
            <a:spLocks noGrp="1"/>
          </p:cNvSpPr>
          <p:nvPr>
            <p:ph type="sldNum" sz="quarter" idx="5"/>
          </p:nvPr>
        </p:nvSpPr>
        <p:spPr/>
        <p:txBody>
          <a:bodyPr/>
          <a:lstStyle/>
          <a:p>
            <a:fld id="{5E569AD4-0FBC-4E99-8EAB-1391783EF806}" type="slidenum">
              <a:rPr lang="de-DE" smtClean="0"/>
              <a:t>1</a:t>
            </a:fld>
            <a:endParaRPr lang="de-DE"/>
          </a:p>
        </p:txBody>
      </p:sp>
    </p:spTree>
    <p:extLst>
      <p:ext uri="{BB962C8B-B14F-4D97-AF65-F5344CB8AC3E}">
        <p14:creationId xmlns:p14="http://schemas.microsoft.com/office/powerpoint/2010/main" val="8410015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Sicher sein und sich sicher fühlen sind nicht immer unbedingt dasselbe.</a:t>
            </a:r>
          </a:p>
          <a:p>
            <a:r>
              <a:rPr lang="de-DE" sz="1200" b="0" i="0" kern="1200" dirty="0">
                <a:solidFill>
                  <a:schemeClr val="tx1"/>
                </a:solidFill>
                <a:effectLst/>
                <a:latin typeface="+mn-lt"/>
                <a:ea typeface="+mn-ea"/>
                <a:cs typeface="+mn-cs"/>
              </a:rPr>
              <a:t>Im Rahmen des KOMPASS-Projektes und explizit im Rahmen unserer Umfrage, beschäftigen wir uns vor allem mit dem subjektiven Sicherheitsgefühl der Bürger*Innen. Nur weil Polizeistatistiken sagen, dass es bei uns sicher ist, heißt das im alltäglichen Leben nicht, dass man sich immer und überall sicher fühlt.</a:t>
            </a:r>
          </a:p>
          <a:p>
            <a:r>
              <a:rPr lang="de-DE" sz="1200" b="0" i="0" kern="1200" dirty="0">
                <a:solidFill>
                  <a:schemeClr val="tx1"/>
                </a:solidFill>
                <a:effectLst/>
                <a:latin typeface="+mn-lt"/>
                <a:ea typeface="+mn-ea"/>
                <a:cs typeface="+mn-cs"/>
              </a:rPr>
              <a:t>Dunkle Unterführungen, unübersichtliche Schleichwege oder </a:t>
            </a:r>
            <a:r>
              <a:rPr lang="de-DE" sz="1200" b="0" i="0" kern="1200" dirty="0" err="1">
                <a:solidFill>
                  <a:schemeClr val="tx1"/>
                </a:solidFill>
                <a:effectLst/>
                <a:latin typeface="+mn-lt"/>
                <a:ea typeface="+mn-ea"/>
                <a:cs typeface="+mn-cs"/>
              </a:rPr>
              <a:t>Vermüllung</a:t>
            </a:r>
            <a:r>
              <a:rPr lang="de-DE" sz="1200" b="0" i="0" kern="1200" dirty="0">
                <a:solidFill>
                  <a:schemeClr val="tx1"/>
                </a:solidFill>
                <a:effectLst/>
                <a:latin typeface="+mn-lt"/>
                <a:ea typeface="+mn-ea"/>
                <a:cs typeface="+mn-cs"/>
              </a:rPr>
              <a:t> und Lärm; es gibt viele kleine Probleme (und große), die im Alltag dazu führen, dass wir uns einschränken müssen oder uns eingeschränkt fühlen. Um gemeinsam an diesen Themen zu arbeiten, sind wir KOMPASS-Kommune geworden und wollen mit verschiedenen Vertretern der Stadtgesellschaft und Ihnen als Bürgerinnen und Bürgern an den für sie sicherheitsrelevanten Themen arbeiten.</a:t>
            </a:r>
          </a:p>
          <a:p>
            <a:endParaRPr lang="de-DE" dirty="0"/>
          </a:p>
        </p:txBody>
      </p:sp>
      <p:sp>
        <p:nvSpPr>
          <p:cNvPr id="4" name="Foliennummernplatzhalter 3"/>
          <p:cNvSpPr>
            <a:spLocks noGrp="1"/>
          </p:cNvSpPr>
          <p:nvPr>
            <p:ph type="sldNum" sz="quarter" idx="5"/>
          </p:nvPr>
        </p:nvSpPr>
        <p:spPr/>
        <p:txBody>
          <a:bodyPr/>
          <a:lstStyle/>
          <a:p>
            <a:fld id="{5E569AD4-0FBC-4E99-8EAB-1391783EF806}" type="slidenum">
              <a:rPr lang="de-DE" smtClean="0"/>
              <a:t>6</a:t>
            </a:fld>
            <a:endParaRPr lang="de-DE"/>
          </a:p>
        </p:txBody>
      </p:sp>
    </p:spTree>
    <p:extLst>
      <p:ext uri="{BB962C8B-B14F-4D97-AF65-F5344CB8AC3E}">
        <p14:creationId xmlns:p14="http://schemas.microsoft.com/office/powerpoint/2010/main" val="26102059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 1,65 %</a:t>
            </a:r>
          </a:p>
        </p:txBody>
      </p:sp>
      <p:sp>
        <p:nvSpPr>
          <p:cNvPr id="4" name="Foliennummernplatzhalter 3"/>
          <p:cNvSpPr>
            <a:spLocks noGrp="1"/>
          </p:cNvSpPr>
          <p:nvPr>
            <p:ph type="sldNum" sz="quarter" idx="5"/>
          </p:nvPr>
        </p:nvSpPr>
        <p:spPr/>
        <p:txBody>
          <a:bodyPr/>
          <a:lstStyle/>
          <a:p>
            <a:fld id="{5E569AD4-0FBC-4E99-8EAB-1391783EF806}" type="slidenum">
              <a:rPr lang="de-DE" smtClean="0"/>
              <a:t>9</a:t>
            </a:fld>
            <a:endParaRPr lang="de-DE"/>
          </a:p>
        </p:txBody>
      </p:sp>
    </p:spTree>
    <p:extLst>
      <p:ext uri="{BB962C8B-B14F-4D97-AF65-F5344CB8AC3E}">
        <p14:creationId xmlns:p14="http://schemas.microsoft.com/office/powerpoint/2010/main" val="30941226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5E569AD4-0FBC-4E99-8EAB-1391783EF806}" type="slidenum">
              <a:rPr lang="de-DE" smtClean="0"/>
              <a:t>12</a:t>
            </a:fld>
            <a:endParaRPr lang="de-DE"/>
          </a:p>
        </p:txBody>
      </p:sp>
    </p:spTree>
    <p:extLst>
      <p:ext uri="{BB962C8B-B14F-4D97-AF65-F5344CB8AC3E}">
        <p14:creationId xmlns:p14="http://schemas.microsoft.com/office/powerpoint/2010/main" val="42589224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32779F-A13F-4199-BB57-8E966A7AA285}"/>
              </a:ext>
            </a:extLst>
          </p:cNvPr>
          <p:cNvSpPr>
            <a:spLocks noGrp="1"/>
          </p:cNvSpPr>
          <p:nvPr>
            <p:ph type="ctrTitle"/>
          </p:nvPr>
        </p:nvSpPr>
        <p:spPr>
          <a:xfrm>
            <a:off x="1524000" y="1122363"/>
            <a:ext cx="9144000" cy="2387600"/>
          </a:xfrm>
        </p:spPr>
        <p:txBody>
          <a:bodyPr anchor="b">
            <a:normAutofit/>
          </a:bodyPr>
          <a:lstStyle>
            <a:lvl1pPr algn="ctr">
              <a:defRPr sz="4000"/>
            </a:lvl1pPr>
          </a:lstStyle>
          <a:p>
            <a:r>
              <a:rPr lang="de-DE"/>
              <a:t>Mastertitelformat bearbeiten</a:t>
            </a:r>
            <a:endParaRPr lang="de-DE" dirty="0"/>
          </a:p>
        </p:txBody>
      </p:sp>
      <p:sp>
        <p:nvSpPr>
          <p:cNvPr id="3" name="Untertitel 2">
            <a:extLst>
              <a:ext uri="{FF2B5EF4-FFF2-40B4-BE49-F238E27FC236}">
                <a16:creationId xmlns:a16="http://schemas.microsoft.com/office/drawing/2014/main" id="{E3298D0A-B969-4E32-B6AA-B53CB9D7BC98}"/>
              </a:ext>
            </a:extLst>
          </p:cNvPr>
          <p:cNvSpPr>
            <a:spLocks noGrp="1"/>
          </p:cNvSpPr>
          <p:nvPr>
            <p:ph type="subTitle" idx="1"/>
          </p:nvPr>
        </p:nvSpPr>
        <p:spPr>
          <a:xfrm>
            <a:off x="1524000" y="3602038"/>
            <a:ext cx="9144000" cy="1655762"/>
          </a:xfrm>
        </p:spPr>
        <p:txBody>
          <a:bodyPr/>
          <a:lstStyle>
            <a:lvl1pPr marL="0" indent="0" algn="ctr">
              <a:buNone/>
              <a:defRPr sz="24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DE" dirty="0"/>
          </a:p>
        </p:txBody>
      </p:sp>
      <p:sp>
        <p:nvSpPr>
          <p:cNvPr id="7" name="Datumsplatzhalter 3">
            <a:extLst>
              <a:ext uri="{FF2B5EF4-FFF2-40B4-BE49-F238E27FC236}">
                <a16:creationId xmlns:a16="http://schemas.microsoft.com/office/drawing/2014/main" id="{088097DC-0DE4-44B2-B57F-FC403616069F}"/>
              </a:ext>
            </a:extLst>
          </p:cNvPr>
          <p:cNvSpPr>
            <a:spLocks noGrp="1"/>
          </p:cNvSpPr>
          <p:nvPr>
            <p:ph type="dt" sz="half" idx="10"/>
          </p:nvPr>
        </p:nvSpPr>
        <p:spPr>
          <a:xfrm>
            <a:off x="1653309" y="6450732"/>
            <a:ext cx="1671782" cy="365125"/>
          </a:xfrm>
          <a:prstGeom prst="rect">
            <a:avLst/>
          </a:prstGeom>
        </p:spPr>
        <p:txBody>
          <a:bodyPr/>
          <a:lstStyle>
            <a:lvl1pPr>
              <a:defRPr sz="1200">
                <a:solidFill>
                  <a:schemeClr val="bg1"/>
                </a:solidFill>
                <a:latin typeface="Arial" panose="020B0604020202020204" pitchFamily="34" charset="0"/>
                <a:cs typeface="Arial" panose="020B0604020202020204" pitchFamily="34" charset="0"/>
              </a:defRPr>
            </a:lvl1pPr>
          </a:lstStyle>
          <a:p>
            <a:r>
              <a:rPr lang="de-DE"/>
              <a:t>30. Oktober 2024</a:t>
            </a:r>
            <a:endParaRPr lang="de-DE" dirty="0"/>
          </a:p>
        </p:txBody>
      </p:sp>
      <p:sp>
        <p:nvSpPr>
          <p:cNvPr id="8" name="Fußzeilenplatzhalter 4">
            <a:extLst>
              <a:ext uri="{FF2B5EF4-FFF2-40B4-BE49-F238E27FC236}">
                <a16:creationId xmlns:a16="http://schemas.microsoft.com/office/drawing/2014/main" id="{BBE08513-A97C-4F22-98A1-C52ADED6CACC}"/>
              </a:ext>
            </a:extLst>
          </p:cNvPr>
          <p:cNvSpPr>
            <a:spLocks noGrp="1"/>
          </p:cNvSpPr>
          <p:nvPr>
            <p:ph type="ftr" sz="quarter" idx="11"/>
          </p:nvPr>
        </p:nvSpPr>
        <p:spPr>
          <a:xfrm>
            <a:off x="3417455" y="6450733"/>
            <a:ext cx="7121236" cy="365125"/>
          </a:xfrm>
          <a:prstGeom prst="rect">
            <a:avLst/>
          </a:prstGeom>
        </p:spPr>
        <p:txBody>
          <a:bodyPr/>
          <a:lstStyle>
            <a:lvl1pPr>
              <a:defRPr sz="1200">
                <a:solidFill>
                  <a:schemeClr val="bg1"/>
                </a:solidFill>
                <a:latin typeface="Arial" panose="020B0604020202020204" pitchFamily="34" charset="0"/>
                <a:cs typeface="Arial" panose="020B0604020202020204" pitchFamily="34" charset="0"/>
              </a:defRPr>
            </a:lvl1pPr>
          </a:lstStyle>
          <a:p>
            <a:r>
              <a:rPr lang="de-DE"/>
              <a:t>Vorstellung KOMPASS-Bürgerbefragung</a:t>
            </a:r>
            <a:endParaRPr lang="de-DE" dirty="0"/>
          </a:p>
        </p:txBody>
      </p:sp>
      <p:sp>
        <p:nvSpPr>
          <p:cNvPr id="9" name="Foliennummernplatzhalter 5">
            <a:extLst>
              <a:ext uri="{FF2B5EF4-FFF2-40B4-BE49-F238E27FC236}">
                <a16:creationId xmlns:a16="http://schemas.microsoft.com/office/drawing/2014/main" id="{83388824-04A7-4E6A-B734-46BFEA027B0A}"/>
              </a:ext>
            </a:extLst>
          </p:cNvPr>
          <p:cNvSpPr>
            <a:spLocks noGrp="1"/>
          </p:cNvSpPr>
          <p:nvPr>
            <p:ph type="sldNum" sz="quarter" idx="12"/>
          </p:nvPr>
        </p:nvSpPr>
        <p:spPr>
          <a:xfrm>
            <a:off x="10926618" y="6453331"/>
            <a:ext cx="1073728" cy="365125"/>
          </a:xfrm>
          <a:prstGeom prst="rect">
            <a:avLst/>
          </a:prstGeom>
        </p:spPr>
        <p:txBody>
          <a:bodyPr/>
          <a:lstStyle>
            <a:lvl1pPr>
              <a:defRPr sz="1200">
                <a:solidFill>
                  <a:schemeClr val="bg1"/>
                </a:solidFill>
                <a:latin typeface="Arial" panose="020B0604020202020204" pitchFamily="34" charset="0"/>
                <a:cs typeface="Arial" panose="020B0604020202020204" pitchFamily="34" charset="0"/>
              </a:defRPr>
            </a:lvl1pPr>
          </a:lstStyle>
          <a:p>
            <a:fld id="{C6A3B9A7-0371-4992-ACD1-30E4F2BAE17D}" type="slidenum">
              <a:rPr lang="de-DE" smtClean="0"/>
              <a:pPr/>
              <a:t>‹Nr.›</a:t>
            </a:fld>
            <a:endParaRPr lang="de-DE" dirty="0"/>
          </a:p>
        </p:txBody>
      </p:sp>
    </p:spTree>
    <p:extLst>
      <p:ext uri="{BB962C8B-B14F-4D97-AF65-F5344CB8AC3E}">
        <p14:creationId xmlns:p14="http://schemas.microsoft.com/office/powerpoint/2010/main" val="718893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el und vertikaler Text">
    <p:spTree>
      <p:nvGrpSpPr>
        <p:cNvPr id="1" name=""/>
        <p:cNvGrpSpPr/>
        <p:nvPr/>
      </p:nvGrpSpPr>
      <p:grpSpPr>
        <a:xfrm>
          <a:off x="0" y="0"/>
          <a:ext cx="0" cy="0"/>
          <a:chOff x="0" y="0"/>
          <a:chExt cx="0" cy="0"/>
        </a:xfrm>
      </p:grpSpPr>
      <p:sp>
        <p:nvSpPr>
          <p:cNvPr id="3" name="Vertikaler Textplatzhalter 2">
            <a:extLst>
              <a:ext uri="{FF2B5EF4-FFF2-40B4-BE49-F238E27FC236}">
                <a16:creationId xmlns:a16="http://schemas.microsoft.com/office/drawing/2014/main" id="{7F796E0E-02BF-482C-A341-E8A84FD6409A}"/>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8" name="Titelplatzhalter 1">
            <a:extLst>
              <a:ext uri="{FF2B5EF4-FFF2-40B4-BE49-F238E27FC236}">
                <a16:creationId xmlns:a16="http://schemas.microsoft.com/office/drawing/2014/main" id="{3EE4BF46-5AD6-45BE-A7EC-C26DBF404DBB}"/>
              </a:ext>
            </a:extLst>
          </p:cNvPr>
          <p:cNvSpPr>
            <a:spLocks noGrp="1"/>
          </p:cNvSpPr>
          <p:nvPr>
            <p:ph type="title"/>
          </p:nvPr>
        </p:nvSpPr>
        <p:spPr>
          <a:xfrm>
            <a:off x="838200" y="365126"/>
            <a:ext cx="10515600" cy="813044"/>
          </a:xfrm>
          <a:prstGeom prst="rect">
            <a:avLst/>
          </a:prstGeom>
        </p:spPr>
        <p:txBody>
          <a:bodyPr vert="horz" lIns="91440" tIns="45720" rIns="91440" bIns="45720" rtlCol="0" anchor="ctr">
            <a:normAutofit/>
          </a:bodyPr>
          <a:lstStyle/>
          <a:p>
            <a:r>
              <a:rPr lang="de-DE"/>
              <a:t>Mastertitelformat bearbeiten</a:t>
            </a:r>
            <a:endParaRPr lang="de-DE" dirty="0"/>
          </a:p>
        </p:txBody>
      </p:sp>
      <p:sp>
        <p:nvSpPr>
          <p:cNvPr id="9" name="Datumsplatzhalter 3">
            <a:extLst>
              <a:ext uri="{FF2B5EF4-FFF2-40B4-BE49-F238E27FC236}">
                <a16:creationId xmlns:a16="http://schemas.microsoft.com/office/drawing/2014/main" id="{28141A05-F5AE-4948-9A2E-990E495C40D5}"/>
              </a:ext>
            </a:extLst>
          </p:cNvPr>
          <p:cNvSpPr>
            <a:spLocks noGrp="1"/>
          </p:cNvSpPr>
          <p:nvPr>
            <p:ph type="dt" sz="half" idx="10"/>
          </p:nvPr>
        </p:nvSpPr>
        <p:spPr>
          <a:xfrm>
            <a:off x="1653309" y="6450732"/>
            <a:ext cx="1671782" cy="365125"/>
          </a:xfrm>
          <a:prstGeom prst="rect">
            <a:avLst/>
          </a:prstGeom>
        </p:spPr>
        <p:txBody>
          <a:bodyPr/>
          <a:lstStyle>
            <a:lvl1pPr>
              <a:defRPr sz="1200">
                <a:solidFill>
                  <a:schemeClr val="bg1"/>
                </a:solidFill>
                <a:latin typeface="Arial" panose="020B0604020202020204" pitchFamily="34" charset="0"/>
                <a:cs typeface="Arial" panose="020B0604020202020204" pitchFamily="34" charset="0"/>
              </a:defRPr>
            </a:lvl1pPr>
          </a:lstStyle>
          <a:p>
            <a:r>
              <a:rPr lang="de-DE"/>
              <a:t>30. Oktober 2024</a:t>
            </a:r>
            <a:endParaRPr lang="de-DE" dirty="0"/>
          </a:p>
        </p:txBody>
      </p:sp>
      <p:sp>
        <p:nvSpPr>
          <p:cNvPr id="10" name="Fußzeilenplatzhalter 4">
            <a:extLst>
              <a:ext uri="{FF2B5EF4-FFF2-40B4-BE49-F238E27FC236}">
                <a16:creationId xmlns:a16="http://schemas.microsoft.com/office/drawing/2014/main" id="{CC1E47FC-39B3-479F-997C-3F84C016A4D4}"/>
              </a:ext>
            </a:extLst>
          </p:cNvPr>
          <p:cNvSpPr>
            <a:spLocks noGrp="1"/>
          </p:cNvSpPr>
          <p:nvPr>
            <p:ph type="ftr" sz="quarter" idx="11"/>
          </p:nvPr>
        </p:nvSpPr>
        <p:spPr>
          <a:xfrm>
            <a:off x="3417455" y="6450733"/>
            <a:ext cx="7121236" cy="365125"/>
          </a:xfrm>
          <a:prstGeom prst="rect">
            <a:avLst/>
          </a:prstGeom>
        </p:spPr>
        <p:txBody>
          <a:bodyPr/>
          <a:lstStyle>
            <a:lvl1pPr>
              <a:defRPr sz="1200">
                <a:solidFill>
                  <a:schemeClr val="bg1"/>
                </a:solidFill>
                <a:latin typeface="Arial" panose="020B0604020202020204" pitchFamily="34" charset="0"/>
                <a:cs typeface="Arial" panose="020B0604020202020204" pitchFamily="34" charset="0"/>
              </a:defRPr>
            </a:lvl1pPr>
          </a:lstStyle>
          <a:p>
            <a:r>
              <a:rPr lang="de-DE"/>
              <a:t>Vorstellung KOMPASS-Bürgerbefragung</a:t>
            </a:r>
            <a:endParaRPr lang="de-DE" dirty="0"/>
          </a:p>
        </p:txBody>
      </p:sp>
      <p:sp>
        <p:nvSpPr>
          <p:cNvPr id="11" name="Foliennummernplatzhalter 5">
            <a:extLst>
              <a:ext uri="{FF2B5EF4-FFF2-40B4-BE49-F238E27FC236}">
                <a16:creationId xmlns:a16="http://schemas.microsoft.com/office/drawing/2014/main" id="{8F4D7BD7-8EFF-4123-B91D-D7A3EE78FCEE}"/>
              </a:ext>
            </a:extLst>
          </p:cNvPr>
          <p:cNvSpPr>
            <a:spLocks noGrp="1"/>
          </p:cNvSpPr>
          <p:nvPr>
            <p:ph type="sldNum" sz="quarter" idx="12"/>
          </p:nvPr>
        </p:nvSpPr>
        <p:spPr>
          <a:xfrm>
            <a:off x="10926618" y="6453331"/>
            <a:ext cx="1073728" cy="365125"/>
          </a:xfrm>
          <a:prstGeom prst="rect">
            <a:avLst/>
          </a:prstGeom>
        </p:spPr>
        <p:txBody>
          <a:bodyPr/>
          <a:lstStyle>
            <a:lvl1pPr>
              <a:defRPr sz="1200">
                <a:solidFill>
                  <a:schemeClr val="bg1"/>
                </a:solidFill>
                <a:latin typeface="Arial" panose="020B0604020202020204" pitchFamily="34" charset="0"/>
                <a:cs typeface="Arial" panose="020B0604020202020204" pitchFamily="34" charset="0"/>
              </a:defRPr>
            </a:lvl1pPr>
          </a:lstStyle>
          <a:p>
            <a:fld id="{C6A3B9A7-0371-4992-ACD1-30E4F2BAE17D}" type="slidenum">
              <a:rPr lang="de-DE" smtClean="0"/>
              <a:pPr/>
              <a:t>‹Nr.›</a:t>
            </a:fld>
            <a:endParaRPr lang="de-DE" dirty="0"/>
          </a:p>
        </p:txBody>
      </p:sp>
    </p:spTree>
    <p:extLst>
      <p:ext uri="{BB962C8B-B14F-4D97-AF65-F5344CB8AC3E}">
        <p14:creationId xmlns:p14="http://schemas.microsoft.com/office/powerpoint/2010/main" val="3324623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F2B1FFBB-CE03-4310-96DB-FAAFF2BB8E44}"/>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B53C1FC4-F7EC-4DE6-A1E6-CABA54FCD579}"/>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3">
            <a:extLst>
              <a:ext uri="{FF2B5EF4-FFF2-40B4-BE49-F238E27FC236}">
                <a16:creationId xmlns:a16="http://schemas.microsoft.com/office/drawing/2014/main" id="{A14CD5BD-CFFB-4A41-AC68-15E807D3DE82}"/>
              </a:ext>
            </a:extLst>
          </p:cNvPr>
          <p:cNvSpPr>
            <a:spLocks noGrp="1"/>
          </p:cNvSpPr>
          <p:nvPr>
            <p:ph type="dt" sz="half" idx="10"/>
          </p:nvPr>
        </p:nvSpPr>
        <p:spPr>
          <a:xfrm>
            <a:off x="1653309" y="6450732"/>
            <a:ext cx="1671782" cy="365125"/>
          </a:xfrm>
          <a:prstGeom prst="rect">
            <a:avLst/>
          </a:prstGeom>
        </p:spPr>
        <p:txBody>
          <a:bodyPr/>
          <a:lstStyle>
            <a:lvl1pPr>
              <a:defRPr sz="1200">
                <a:solidFill>
                  <a:schemeClr val="bg1"/>
                </a:solidFill>
                <a:latin typeface="Arial" panose="020B0604020202020204" pitchFamily="34" charset="0"/>
                <a:cs typeface="Arial" panose="020B0604020202020204" pitchFamily="34" charset="0"/>
              </a:defRPr>
            </a:lvl1pPr>
          </a:lstStyle>
          <a:p>
            <a:r>
              <a:rPr lang="de-DE"/>
              <a:t>30. Oktober 2024</a:t>
            </a:r>
            <a:endParaRPr lang="de-DE" dirty="0"/>
          </a:p>
        </p:txBody>
      </p:sp>
      <p:sp>
        <p:nvSpPr>
          <p:cNvPr id="8" name="Fußzeilenplatzhalter 4">
            <a:extLst>
              <a:ext uri="{FF2B5EF4-FFF2-40B4-BE49-F238E27FC236}">
                <a16:creationId xmlns:a16="http://schemas.microsoft.com/office/drawing/2014/main" id="{BE710863-C3E1-45A7-8B31-FA9B70E43A47}"/>
              </a:ext>
            </a:extLst>
          </p:cNvPr>
          <p:cNvSpPr>
            <a:spLocks noGrp="1"/>
          </p:cNvSpPr>
          <p:nvPr>
            <p:ph type="ftr" sz="quarter" idx="11"/>
          </p:nvPr>
        </p:nvSpPr>
        <p:spPr>
          <a:xfrm>
            <a:off x="3417455" y="6450733"/>
            <a:ext cx="7121236" cy="365125"/>
          </a:xfrm>
          <a:prstGeom prst="rect">
            <a:avLst/>
          </a:prstGeom>
        </p:spPr>
        <p:txBody>
          <a:bodyPr/>
          <a:lstStyle>
            <a:lvl1pPr>
              <a:defRPr sz="1200">
                <a:solidFill>
                  <a:schemeClr val="bg1"/>
                </a:solidFill>
                <a:latin typeface="Arial" panose="020B0604020202020204" pitchFamily="34" charset="0"/>
                <a:cs typeface="Arial" panose="020B0604020202020204" pitchFamily="34" charset="0"/>
              </a:defRPr>
            </a:lvl1pPr>
          </a:lstStyle>
          <a:p>
            <a:r>
              <a:rPr lang="de-DE"/>
              <a:t>Vorstellung KOMPASS-Bürgerbefragung</a:t>
            </a:r>
            <a:endParaRPr lang="de-DE" dirty="0"/>
          </a:p>
        </p:txBody>
      </p:sp>
      <p:sp>
        <p:nvSpPr>
          <p:cNvPr id="9" name="Foliennummernplatzhalter 5">
            <a:extLst>
              <a:ext uri="{FF2B5EF4-FFF2-40B4-BE49-F238E27FC236}">
                <a16:creationId xmlns:a16="http://schemas.microsoft.com/office/drawing/2014/main" id="{18A9660F-7742-4CC9-88F3-726FCE7E4DAE}"/>
              </a:ext>
            </a:extLst>
          </p:cNvPr>
          <p:cNvSpPr>
            <a:spLocks noGrp="1"/>
          </p:cNvSpPr>
          <p:nvPr>
            <p:ph type="sldNum" sz="quarter" idx="12"/>
          </p:nvPr>
        </p:nvSpPr>
        <p:spPr>
          <a:xfrm>
            <a:off x="10926618" y="6453331"/>
            <a:ext cx="1073728" cy="365125"/>
          </a:xfrm>
          <a:prstGeom prst="rect">
            <a:avLst/>
          </a:prstGeom>
        </p:spPr>
        <p:txBody>
          <a:bodyPr/>
          <a:lstStyle>
            <a:lvl1pPr>
              <a:defRPr sz="1200">
                <a:solidFill>
                  <a:schemeClr val="bg1"/>
                </a:solidFill>
                <a:latin typeface="Arial" panose="020B0604020202020204" pitchFamily="34" charset="0"/>
                <a:cs typeface="Arial" panose="020B0604020202020204" pitchFamily="34" charset="0"/>
              </a:defRPr>
            </a:lvl1pPr>
          </a:lstStyle>
          <a:p>
            <a:fld id="{C6A3B9A7-0371-4992-ACD1-30E4F2BAE17D}" type="slidenum">
              <a:rPr lang="de-DE" smtClean="0"/>
              <a:pPr/>
              <a:t>‹Nr.›</a:t>
            </a:fld>
            <a:endParaRPr lang="de-DE" dirty="0"/>
          </a:p>
        </p:txBody>
      </p:sp>
    </p:spTree>
    <p:extLst>
      <p:ext uri="{BB962C8B-B14F-4D97-AF65-F5344CB8AC3E}">
        <p14:creationId xmlns:p14="http://schemas.microsoft.com/office/powerpoint/2010/main" val="465978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D7D4F0EA-BEEB-4545-A01F-81518EC2B2D5}"/>
              </a:ext>
            </a:extLst>
          </p:cNvPr>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Datumsplatzhalter 3">
            <a:extLst>
              <a:ext uri="{FF2B5EF4-FFF2-40B4-BE49-F238E27FC236}">
                <a16:creationId xmlns:a16="http://schemas.microsoft.com/office/drawing/2014/main" id="{139FEA70-B2AC-4E60-9B2B-C2DE3C058AFD}"/>
              </a:ext>
            </a:extLst>
          </p:cNvPr>
          <p:cNvSpPr>
            <a:spLocks noGrp="1"/>
          </p:cNvSpPr>
          <p:nvPr>
            <p:ph type="dt" sz="half" idx="10"/>
          </p:nvPr>
        </p:nvSpPr>
        <p:spPr>
          <a:xfrm>
            <a:off x="1653309" y="6450732"/>
            <a:ext cx="1671782" cy="365125"/>
          </a:xfrm>
          <a:prstGeom prst="rect">
            <a:avLst/>
          </a:prstGeom>
        </p:spPr>
        <p:txBody>
          <a:bodyPr/>
          <a:lstStyle/>
          <a:p>
            <a:r>
              <a:rPr lang="de-DE"/>
              <a:t>30. Oktober 2024</a:t>
            </a:r>
            <a:endParaRPr lang="de-DE" dirty="0"/>
          </a:p>
        </p:txBody>
      </p:sp>
      <p:sp>
        <p:nvSpPr>
          <p:cNvPr id="5" name="Fußzeilenplatzhalter 4">
            <a:extLst>
              <a:ext uri="{FF2B5EF4-FFF2-40B4-BE49-F238E27FC236}">
                <a16:creationId xmlns:a16="http://schemas.microsoft.com/office/drawing/2014/main" id="{B840DBAD-C382-4932-81D8-C270AC382C47}"/>
              </a:ext>
            </a:extLst>
          </p:cNvPr>
          <p:cNvSpPr>
            <a:spLocks noGrp="1"/>
          </p:cNvSpPr>
          <p:nvPr>
            <p:ph type="ftr" sz="quarter" idx="11"/>
          </p:nvPr>
        </p:nvSpPr>
        <p:spPr>
          <a:xfrm>
            <a:off x="3417455" y="6450733"/>
            <a:ext cx="7121236" cy="365125"/>
          </a:xfrm>
          <a:prstGeom prst="rect">
            <a:avLst/>
          </a:prstGeom>
        </p:spPr>
        <p:txBody>
          <a:bodyPr/>
          <a:lstStyle/>
          <a:p>
            <a:r>
              <a:rPr lang="de-DE"/>
              <a:t>Vorstellung KOMPASS-Bürgerbefragung</a:t>
            </a:r>
            <a:endParaRPr lang="de-DE" dirty="0"/>
          </a:p>
        </p:txBody>
      </p:sp>
      <p:sp>
        <p:nvSpPr>
          <p:cNvPr id="6" name="Foliennummernplatzhalter 5">
            <a:extLst>
              <a:ext uri="{FF2B5EF4-FFF2-40B4-BE49-F238E27FC236}">
                <a16:creationId xmlns:a16="http://schemas.microsoft.com/office/drawing/2014/main" id="{1CCFE5E9-0AA3-46F0-9DE3-89D5EA9EC267}"/>
              </a:ext>
            </a:extLst>
          </p:cNvPr>
          <p:cNvSpPr>
            <a:spLocks noGrp="1"/>
          </p:cNvSpPr>
          <p:nvPr>
            <p:ph type="sldNum" sz="quarter" idx="12"/>
          </p:nvPr>
        </p:nvSpPr>
        <p:spPr>
          <a:xfrm>
            <a:off x="10926618" y="6453331"/>
            <a:ext cx="1073728" cy="365125"/>
          </a:xfrm>
          <a:prstGeom prst="rect">
            <a:avLst/>
          </a:prstGeom>
        </p:spPr>
        <p:txBody>
          <a:bodyPr/>
          <a:lstStyle/>
          <a:p>
            <a:fld id="{C6A3B9A7-0371-4992-ACD1-30E4F2BAE17D}" type="slidenum">
              <a:rPr lang="de-DE" smtClean="0"/>
              <a:t>‹Nr.›</a:t>
            </a:fld>
            <a:endParaRPr lang="de-DE" dirty="0"/>
          </a:p>
        </p:txBody>
      </p:sp>
      <p:sp>
        <p:nvSpPr>
          <p:cNvPr id="7" name="Titelplatzhalter 1">
            <a:extLst>
              <a:ext uri="{FF2B5EF4-FFF2-40B4-BE49-F238E27FC236}">
                <a16:creationId xmlns:a16="http://schemas.microsoft.com/office/drawing/2014/main" id="{E252732C-99BC-4FFB-82CA-F7A3B0596115}"/>
              </a:ext>
            </a:extLst>
          </p:cNvPr>
          <p:cNvSpPr>
            <a:spLocks noGrp="1"/>
          </p:cNvSpPr>
          <p:nvPr>
            <p:ph type="title"/>
          </p:nvPr>
        </p:nvSpPr>
        <p:spPr>
          <a:xfrm>
            <a:off x="838200" y="365126"/>
            <a:ext cx="10515600" cy="813044"/>
          </a:xfrm>
          <a:prstGeom prst="rect">
            <a:avLst/>
          </a:prstGeom>
        </p:spPr>
        <p:txBody>
          <a:bodyPr vert="horz" lIns="91440" tIns="45720" rIns="91440" bIns="45720" rtlCol="0" anchor="ctr">
            <a:normAutofit/>
          </a:bodyPr>
          <a:lstStyle/>
          <a:p>
            <a:r>
              <a:rPr lang="de-DE"/>
              <a:t>Mastertitelformat bearbeiten</a:t>
            </a:r>
            <a:endParaRPr lang="de-DE" dirty="0"/>
          </a:p>
        </p:txBody>
      </p:sp>
    </p:spTree>
    <p:extLst>
      <p:ext uri="{BB962C8B-B14F-4D97-AF65-F5344CB8AC3E}">
        <p14:creationId xmlns:p14="http://schemas.microsoft.com/office/powerpoint/2010/main" val="27376455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26B590-AF31-4D45-9EC1-CF38BAA8958A}"/>
              </a:ext>
            </a:extLst>
          </p:cNvPr>
          <p:cNvSpPr>
            <a:spLocks noGrp="1"/>
          </p:cNvSpPr>
          <p:nvPr>
            <p:ph type="title"/>
          </p:nvPr>
        </p:nvSpPr>
        <p:spPr>
          <a:xfrm>
            <a:off x="831850" y="1709738"/>
            <a:ext cx="10515600" cy="2852737"/>
          </a:xfrm>
        </p:spPr>
        <p:txBody>
          <a:bodyPr anchor="b">
            <a:normAutofit/>
          </a:bodyPr>
          <a:lstStyle>
            <a:lvl1pPr>
              <a:defRPr sz="4000"/>
            </a:lvl1pPr>
          </a:lstStyle>
          <a:p>
            <a:r>
              <a:rPr lang="de-DE"/>
              <a:t>Mastertitelformat bearbeiten</a:t>
            </a:r>
            <a:endParaRPr lang="de-DE" dirty="0"/>
          </a:p>
        </p:txBody>
      </p:sp>
      <p:sp>
        <p:nvSpPr>
          <p:cNvPr id="3" name="Textplatzhalter 2">
            <a:extLst>
              <a:ext uri="{FF2B5EF4-FFF2-40B4-BE49-F238E27FC236}">
                <a16:creationId xmlns:a16="http://schemas.microsoft.com/office/drawing/2014/main" id="{751DE262-A4A0-4F61-A902-F332BD2226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7" name="Datumsplatzhalter 3">
            <a:extLst>
              <a:ext uri="{FF2B5EF4-FFF2-40B4-BE49-F238E27FC236}">
                <a16:creationId xmlns:a16="http://schemas.microsoft.com/office/drawing/2014/main" id="{197CDB76-E318-44A3-BEF6-34016520188B}"/>
              </a:ext>
            </a:extLst>
          </p:cNvPr>
          <p:cNvSpPr>
            <a:spLocks noGrp="1"/>
          </p:cNvSpPr>
          <p:nvPr>
            <p:ph type="dt" sz="half" idx="10"/>
          </p:nvPr>
        </p:nvSpPr>
        <p:spPr>
          <a:xfrm>
            <a:off x="1653309" y="6450732"/>
            <a:ext cx="1671782" cy="365125"/>
          </a:xfrm>
          <a:prstGeom prst="rect">
            <a:avLst/>
          </a:prstGeom>
        </p:spPr>
        <p:txBody>
          <a:bodyPr/>
          <a:lstStyle>
            <a:lvl1pPr>
              <a:defRPr sz="1200">
                <a:solidFill>
                  <a:schemeClr val="bg1"/>
                </a:solidFill>
                <a:latin typeface="Arial" panose="020B0604020202020204" pitchFamily="34" charset="0"/>
                <a:cs typeface="Arial" panose="020B0604020202020204" pitchFamily="34" charset="0"/>
              </a:defRPr>
            </a:lvl1pPr>
          </a:lstStyle>
          <a:p>
            <a:r>
              <a:rPr lang="de-DE"/>
              <a:t>30. Oktober 2024</a:t>
            </a:r>
            <a:endParaRPr lang="de-DE" dirty="0"/>
          </a:p>
        </p:txBody>
      </p:sp>
      <p:sp>
        <p:nvSpPr>
          <p:cNvPr id="8" name="Fußzeilenplatzhalter 4">
            <a:extLst>
              <a:ext uri="{FF2B5EF4-FFF2-40B4-BE49-F238E27FC236}">
                <a16:creationId xmlns:a16="http://schemas.microsoft.com/office/drawing/2014/main" id="{D2DA06C3-F54C-4DCC-878E-9D0FF03D1E57}"/>
              </a:ext>
            </a:extLst>
          </p:cNvPr>
          <p:cNvSpPr>
            <a:spLocks noGrp="1"/>
          </p:cNvSpPr>
          <p:nvPr>
            <p:ph type="ftr" sz="quarter" idx="11"/>
          </p:nvPr>
        </p:nvSpPr>
        <p:spPr>
          <a:xfrm>
            <a:off x="3417455" y="6450733"/>
            <a:ext cx="7121236" cy="365125"/>
          </a:xfrm>
          <a:prstGeom prst="rect">
            <a:avLst/>
          </a:prstGeom>
        </p:spPr>
        <p:txBody>
          <a:bodyPr/>
          <a:lstStyle>
            <a:lvl1pPr>
              <a:defRPr sz="1200">
                <a:solidFill>
                  <a:schemeClr val="bg1"/>
                </a:solidFill>
                <a:latin typeface="Arial" panose="020B0604020202020204" pitchFamily="34" charset="0"/>
                <a:cs typeface="Arial" panose="020B0604020202020204" pitchFamily="34" charset="0"/>
              </a:defRPr>
            </a:lvl1pPr>
          </a:lstStyle>
          <a:p>
            <a:r>
              <a:rPr lang="de-DE"/>
              <a:t>Vorstellung KOMPASS-Bürgerbefragung</a:t>
            </a:r>
            <a:endParaRPr lang="de-DE" dirty="0"/>
          </a:p>
        </p:txBody>
      </p:sp>
      <p:sp>
        <p:nvSpPr>
          <p:cNvPr id="9" name="Foliennummernplatzhalter 5">
            <a:extLst>
              <a:ext uri="{FF2B5EF4-FFF2-40B4-BE49-F238E27FC236}">
                <a16:creationId xmlns:a16="http://schemas.microsoft.com/office/drawing/2014/main" id="{1D9CC5CD-F2AD-4B10-9BA2-9CC5B2F8E64F}"/>
              </a:ext>
            </a:extLst>
          </p:cNvPr>
          <p:cNvSpPr>
            <a:spLocks noGrp="1"/>
          </p:cNvSpPr>
          <p:nvPr>
            <p:ph type="sldNum" sz="quarter" idx="12"/>
          </p:nvPr>
        </p:nvSpPr>
        <p:spPr>
          <a:xfrm>
            <a:off x="10926618" y="6453331"/>
            <a:ext cx="1073728" cy="365125"/>
          </a:xfrm>
          <a:prstGeom prst="rect">
            <a:avLst/>
          </a:prstGeom>
        </p:spPr>
        <p:txBody>
          <a:bodyPr/>
          <a:lstStyle>
            <a:lvl1pPr>
              <a:defRPr sz="1200">
                <a:solidFill>
                  <a:schemeClr val="bg1"/>
                </a:solidFill>
                <a:latin typeface="Arial" panose="020B0604020202020204" pitchFamily="34" charset="0"/>
                <a:cs typeface="Arial" panose="020B0604020202020204" pitchFamily="34" charset="0"/>
              </a:defRPr>
            </a:lvl1pPr>
          </a:lstStyle>
          <a:p>
            <a:fld id="{C6A3B9A7-0371-4992-ACD1-30E4F2BAE17D}" type="slidenum">
              <a:rPr lang="de-DE" smtClean="0"/>
              <a:pPr/>
              <a:t>‹Nr.›</a:t>
            </a:fld>
            <a:endParaRPr lang="de-DE" dirty="0"/>
          </a:p>
        </p:txBody>
      </p:sp>
    </p:spTree>
    <p:extLst>
      <p:ext uri="{BB962C8B-B14F-4D97-AF65-F5344CB8AC3E}">
        <p14:creationId xmlns:p14="http://schemas.microsoft.com/office/powerpoint/2010/main" val="12031454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4391ADD4-B116-47FC-A508-BE8244EB5117}"/>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Inhaltsplatzhalter 3">
            <a:extLst>
              <a:ext uri="{FF2B5EF4-FFF2-40B4-BE49-F238E27FC236}">
                <a16:creationId xmlns:a16="http://schemas.microsoft.com/office/drawing/2014/main" id="{7A346893-41AD-4DDC-8683-342468899545}"/>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8" name="Titelplatzhalter 1">
            <a:extLst>
              <a:ext uri="{FF2B5EF4-FFF2-40B4-BE49-F238E27FC236}">
                <a16:creationId xmlns:a16="http://schemas.microsoft.com/office/drawing/2014/main" id="{F0E8ED41-D502-4BB5-9F16-6A632F35513F}"/>
              </a:ext>
            </a:extLst>
          </p:cNvPr>
          <p:cNvSpPr>
            <a:spLocks noGrp="1"/>
          </p:cNvSpPr>
          <p:nvPr>
            <p:ph type="title"/>
          </p:nvPr>
        </p:nvSpPr>
        <p:spPr>
          <a:xfrm>
            <a:off x="838200" y="365126"/>
            <a:ext cx="10515600" cy="813044"/>
          </a:xfrm>
          <a:prstGeom prst="rect">
            <a:avLst/>
          </a:prstGeom>
        </p:spPr>
        <p:txBody>
          <a:bodyPr vert="horz" lIns="91440" tIns="45720" rIns="91440" bIns="45720" rtlCol="0" anchor="ctr">
            <a:normAutofit/>
          </a:bodyPr>
          <a:lstStyle/>
          <a:p>
            <a:r>
              <a:rPr lang="de-DE"/>
              <a:t>Mastertitelformat bearbeiten</a:t>
            </a:r>
            <a:endParaRPr lang="de-DE" dirty="0"/>
          </a:p>
        </p:txBody>
      </p:sp>
      <p:sp>
        <p:nvSpPr>
          <p:cNvPr id="9" name="Datumsplatzhalter 3">
            <a:extLst>
              <a:ext uri="{FF2B5EF4-FFF2-40B4-BE49-F238E27FC236}">
                <a16:creationId xmlns:a16="http://schemas.microsoft.com/office/drawing/2014/main" id="{4EB4E15A-E10B-478A-8DD9-C0CDF3087B66}"/>
              </a:ext>
            </a:extLst>
          </p:cNvPr>
          <p:cNvSpPr>
            <a:spLocks noGrp="1"/>
          </p:cNvSpPr>
          <p:nvPr>
            <p:ph type="dt" sz="half" idx="10"/>
          </p:nvPr>
        </p:nvSpPr>
        <p:spPr>
          <a:xfrm>
            <a:off x="1653309" y="6450732"/>
            <a:ext cx="1671782" cy="365125"/>
          </a:xfrm>
          <a:prstGeom prst="rect">
            <a:avLst/>
          </a:prstGeom>
        </p:spPr>
        <p:txBody>
          <a:bodyPr/>
          <a:lstStyle>
            <a:lvl1pPr>
              <a:defRPr sz="1200">
                <a:solidFill>
                  <a:schemeClr val="bg1"/>
                </a:solidFill>
                <a:latin typeface="Arial" panose="020B0604020202020204" pitchFamily="34" charset="0"/>
                <a:cs typeface="Arial" panose="020B0604020202020204" pitchFamily="34" charset="0"/>
              </a:defRPr>
            </a:lvl1pPr>
          </a:lstStyle>
          <a:p>
            <a:r>
              <a:rPr lang="de-DE"/>
              <a:t>30. Oktober 2024</a:t>
            </a:r>
            <a:endParaRPr lang="de-DE" dirty="0"/>
          </a:p>
        </p:txBody>
      </p:sp>
      <p:sp>
        <p:nvSpPr>
          <p:cNvPr id="10" name="Fußzeilenplatzhalter 4">
            <a:extLst>
              <a:ext uri="{FF2B5EF4-FFF2-40B4-BE49-F238E27FC236}">
                <a16:creationId xmlns:a16="http://schemas.microsoft.com/office/drawing/2014/main" id="{A53317A3-FA4A-416A-B4D7-5EDA28EF0B58}"/>
              </a:ext>
            </a:extLst>
          </p:cNvPr>
          <p:cNvSpPr>
            <a:spLocks noGrp="1"/>
          </p:cNvSpPr>
          <p:nvPr>
            <p:ph type="ftr" sz="quarter" idx="11"/>
          </p:nvPr>
        </p:nvSpPr>
        <p:spPr>
          <a:xfrm>
            <a:off x="3417455" y="6450733"/>
            <a:ext cx="7121236" cy="365125"/>
          </a:xfrm>
          <a:prstGeom prst="rect">
            <a:avLst/>
          </a:prstGeom>
        </p:spPr>
        <p:txBody>
          <a:bodyPr/>
          <a:lstStyle>
            <a:lvl1pPr>
              <a:defRPr sz="1200">
                <a:solidFill>
                  <a:schemeClr val="bg1"/>
                </a:solidFill>
                <a:latin typeface="Arial" panose="020B0604020202020204" pitchFamily="34" charset="0"/>
                <a:cs typeface="Arial" panose="020B0604020202020204" pitchFamily="34" charset="0"/>
              </a:defRPr>
            </a:lvl1pPr>
          </a:lstStyle>
          <a:p>
            <a:r>
              <a:rPr lang="de-DE"/>
              <a:t>Vorstellung KOMPASS-Bürgerbefragung</a:t>
            </a:r>
            <a:endParaRPr lang="de-DE" dirty="0"/>
          </a:p>
        </p:txBody>
      </p:sp>
      <p:sp>
        <p:nvSpPr>
          <p:cNvPr id="11" name="Foliennummernplatzhalter 5">
            <a:extLst>
              <a:ext uri="{FF2B5EF4-FFF2-40B4-BE49-F238E27FC236}">
                <a16:creationId xmlns:a16="http://schemas.microsoft.com/office/drawing/2014/main" id="{4DBBBC7F-447E-44FB-960F-FE55FB01DF59}"/>
              </a:ext>
            </a:extLst>
          </p:cNvPr>
          <p:cNvSpPr>
            <a:spLocks noGrp="1"/>
          </p:cNvSpPr>
          <p:nvPr>
            <p:ph type="sldNum" sz="quarter" idx="12"/>
          </p:nvPr>
        </p:nvSpPr>
        <p:spPr>
          <a:xfrm>
            <a:off x="10926618" y="6453331"/>
            <a:ext cx="1073728" cy="365125"/>
          </a:xfrm>
          <a:prstGeom prst="rect">
            <a:avLst/>
          </a:prstGeom>
        </p:spPr>
        <p:txBody>
          <a:bodyPr/>
          <a:lstStyle>
            <a:lvl1pPr>
              <a:defRPr sz="1200">
                <a:solidFill>
                  <a:schemeClr val="bg1"/>
                </a:solidFill>
                <a:latin typeface="Arial" panose="020B0604020202020204" pitchFamily="34" charset="0"/>
                <a:cs typeface="Arial" panose="020B0604020202020204" pitchFamily="34" charset="0"/>
              </a:defRPr>
            </a:lvl1pPr>
          </a:lstStyle>
          <a:p>
            <a:fld id="{C6A3B9A7-0371-4992-ACD1-30E4F2BAE17D}" type="slidenum">
              <a:rPr lang="de-DE" smtClean="0"/>
              <a:pPr/>
              <a:t>‹Nr.›</a:t>
            </a:fld>
            <a:endParaRPr lang="de-DE" dirty="0"/>
          </a:p>
        </p:txBody>
      </p:sp>
    </p:spTree>
    <p:extLst>
      <p:ext uri="{BB962C8B-B14F-4D97-AF65-F5344CB8AC3E}">
        <p14:creationId xmlns:p14="http://schemas.microsoft.com/office/powerpoint/2010/main" val="1837386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ergleich">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5CDADBE3-80EF-437D-8599-9CE18869EB2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EE368A1D-6E90-4BEE-A122-FC92C1E397F4}"/>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3A0BCC18-55F2-459B-AE5F-36FD7166F5B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DF987205-42C6-4FCF-B44A-54C2B37F40BA}"/>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10" name="Titelplatzhalter 1">
            <a:extLst>
              <a:ext uri="{FF2B5EF4-FFF2-40B4-BE49-F238E27FC236}">
                <a16:creationId xmlns:a16="http://schemas.microsoft.com/office/drawing/2014/main" id="{5B3E4495-06FC-4510-A318-6E95060D016E}"/>
              </a:ext>
            </a:extLst>
          </p:cNvPr>
          <p:cNvSpPr txBox="1">
            <a:spLocks/>
          </p:cNvSpPr>
          <p:nvPr userDrawn="1"/>
        </p:nvSpPr>
        <p:spPr>
          <a:xfrm>
            <a:off x="838200" y="365126"/>
            <a:ext cx="10515600" cy="81304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a:lstStyle>
          <a:p>
            <a:r>
              <a:rPr lang="de-DE" dirty="0"/>
              <a:t>Mastertitelformat bearbeiten</a:t>
            </a:r>
          </a:p>
        </p:txBody>
      </p:sp>
      <p:sp>
        <p:nvSpPr>
          <p:cNvPr id="11" name="Datumsplatzhalter 3">
            <a:extLst>
              <a:ext uri="{FF2B5EF4-FFF2-40B4-BE49-F238E27FC236}">
                <a16:creationId xmlns:a16="http://schemas.microsoft.com/office/drawing/2014/main" id="{A26609C6-681B-438C-89E9-4335A7EB7857}"/>
              </a:ext>
            </a:extLst>
          </p:cNvPr>
          <p:cNvSpPr>
            <a:spLocks noGrp="1"/>
          </p:cNvSpPr>
          <p:nvPr>
            <p:ph type="dt" sz="half" idx="10"/>
          </p:nvPr>
        </p:nvSpPr>
        <p:spPr>
          <a:xfrm>
            <a:off x="1653309" y="6450732"/>
            <a:ext cx="1671782" cy="365125"/>
          </a:xfrm>
          <a:prstGeom prst="rect">
            <a:avLst/>
          </a:prstGeom>
        </p:spPr>
        <p:txBody>
          <a:bodyPr/>
          <a:lstStyle>
            <a:lvl1pPr>
              <a:defRPr sz="1200">
                <a:solidFill>
                  <a:schemeClr val="bg1"/>
                </a:solidFill>
                <a:latin typeface="Arial" panose="020B0604020202020204" pitchFamily="34" charset="0"/>
                <a:cs typeface="Arial" panose="020B0604020202020204" pitchFamily="34" charset="0"/>
              </a:defRPr>
            </a:lvl1pPr>
          </a:lstStyle>
          <a:p>
            <a:r>
              <a:rPr lang="de-DE"/>
              <a:t>30. Oktober 2024</a:t>
            </a:r>
            <a:endParaRPr lang="de-DE" dirty="0"/>
          </a:p>
        </p:txBody>
      </p:sp>
      <p:sp>
        <p:nvSpPr>
          <p:cNvPr id="12" name="Fußzeilenplatzhalter 4">
            <a:extLst>
              <a:ext uri="{FF2B5EF4-FFF2-40B4-BE49-F238E27FC236}">
                <a16:creationId xmlns:a16="http://schemas.microsoft.com/office/drawing/2014/main" id="{877C33B8-AFB7-4E62-9D2E-2BF55EDFBA0B}"/>
              </a:ext>
            </a:extLst>
          </p:cNvPr>
          <p:cNvSpPr>
            <a:spLocks noGrp="1"/>
          </p:cNvSpPr>
          <p:nvPr>
            <p:ph type="ftr" sz="quarter" idx="11"/>
          </p:nvPr>
        </p:nvSpPr>
        <p:spPr>
          <a:xfrm>
            <a:off x="3417455" y="6450733"/>
            <a:ext cx="7121236" cy="365125"/>
          </a:xfrm>
          <a:prstGeom prst="rect">
            <a:avLst/>
          </a:prstGeom>
        </p:spPr>
        <p:txBody>
          <a:bodyPr/>
          <a:lstStyle>
            <a:lvl1pPr>
              <a:defRPr sz="1200">
                <a:solidFill>
                  <a:schemeClr val="bg1"/>
                </a:solidFill>
                <a:latin typeface="Arial" panose="020B0604020202020204" pitchFamily="34" charset="0"/>
                <a:cs typeface="Arial" panose="020B0604020202020204" pitchFamily="34" charset="0"/>
              </a:defRPr>
            </a:lvl1pPr>
          </a:lstStyle>
          <a:p>
            <a:r>
              <a:rPr lang="de-DE"/>
              <a:t>Vorstellung KOMPASS-Bürgerbefragung</a:t>
            </a:r>
            <a:endParaRPr lang="de-DE" dirty="0"/>
          </a:p>
        </p:txBody>
      </p:sp>
      <p:sp>
        <p:nvSpPr>
          <p:cNvPr id="13" name="Foliennummernplatzhalter 5">
            <a:extLst>
              <a:ext uri="{FF2B5EF4-FFF2-40B4-BE49-F238E27FC236}">
                <a16:creationId xmlns:a16="http://schemas.microsoft.com/office/drawing/2014/main" id="{0F926C1D-D62B-4B32-963D-D0BBCC889F4A}"/>
              </a:ext>
            </a:extLst>
          </p:cNvPr>
          <p:cNvSpPr>
            <a:spLocks noGrp="1"/>
          </p:cNvSpPr>
          <p:nvPr>
            <p:ph type="sldNum" sz="quarter" idx="12"/>
          </p:nvPr>
        </p:nvSpPr>
        <p:spPr>
          <a:xfrm>
            <a:off x="10926618" y="6453331"/>
            <a:ext cx="1073728" cy="365125"/>
          </a:xfrm>
          <a:prstGeom prst="rect">
            <a:avLst/>
          </a:prstGeom>
        </p:spPr>
        <p:txBody>
          <a:bodyPr/>
          <a:lstStyle>
            <a:lvl1pPr>
              <a:defRPr sz="1200">
                <a:solidFill>
                  <a:schemeClr val="bg1"/>
                </a:solidFill>
                <a:latin typeface="Arial" panose="020B0604020202020204" pitchFamily="34" charset="0"/>
                <a:cs typeface="Arial" panose="020B0604020202020204" pitchFamily="34" charset="0"/>
              </a:defRPr>
            </a:lvl1pPr>
          </a:lstStyle>
          <a:p>
            <a:fld id="{C6A3B9A7-0371-4992-ACD1-30E4F2BAE17D}" type="slidenum">
              <a:rPr lang="de-DE" smtClean="0"/>
              <a:pPr/>
              <a:t>‹Nr.›</a:t>
            </a:fld>
            <a:endParaRPr lang="de-DE" dirty="0"/>
          </a:p>
        </p:txBody>
      </p:sp>
    </p:spTree>
    <p:extLst>
      <p:ext uri="{BB962C8B-B14F-4D97-AF65-F5344CB8AC3E}">
        <p14:creationId xmlns:p14="http://schemas.microsoft.com/office/powerpoint/2010/main" val="2370751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7" name="Titelplatzhalter 1">
            <a:extLst>
              <a:ext uri="{FF2B5EF4-FFF2-40B4-BE49-F238E27FC236}">
                <a16:creationId xmlns:a16="http://schemas.microsoft.com/office/drawing/2014/main" id="{4BA20718-183E-47A6-B8B1-CCD0154077CE}"/>
              </a:ext>
            </a:extLst>
          </p:cNvPr>
          <p:cNvSpPr>
            <a:spLocks noGrp="1"/>
          </p:cNvSpPr>
          <p:nvPr>
            <p:ph type="title"/>
          </p:nvPr>
        </p:nvSpPr>
        <p:spPr>
          <a:xfrm>
            <a:off x="838200" y="365126"/>
            <a:ext cx="10515600" cy="813044"/>
          </a:xfrm>
          <a:prstGeom prst="rect">
            <a:avLst/>
          </a:prstGeom>
        </p:spPr>
        <p:txBody>
          <a:bodyPr vert="horz" lIns="91440" tIns="45720" rIns="91440" bIns="45720" rtlCol="0" anchor="ctr">
            <a:normAutofit/>
          </a:bodyPr>
          <a:lstStyle/>
          <a:p>
            <a:r>
              <a:rPr lang="de-DE"/>
              <a:t>Mastertitelformat bearbeiten</a:t>
            </a:r>
            <a:endParaRPr lang="de-DE" dirty="0"/>
          </a:p>
        </p:txBody>
      </p:sp>
      <p:sp>
        <p:nvSpPr>
          <p:cNvPr id="8" name="Datumsplatzhalter 3">
            <a:extLst>
              <a:ext uri="{FF2B5EF4-FFF2-40B4-BE49-F238E27FC236}">
                <a16:creationId xmlns:a16="http://schemas.microsoft.com/office/drawing/2014/main" id="{413271E8-D1E1-45D0-A2D3-8FD195013BD0}"/>
              </a:ext>
            </a:extLst>
          </p:cNvPr>
          <p:cNvSpPr>
            <a:spLocks noGrp="1"/>
          </p:cNvSpPr>
          <p:nvPr>
            <p:ph type="dt" sz="half" idx="10"/>
          </p:nvPr>
        </p:nvSpPr>
        <p:spPr>
          <a:xfrm>
            <a:off x="1653309" y="6450732"/>
            <a:ext cx="1671782" cy="365125"/>
          </a:xfrm>
          <a:prstGeom prst="rect">
            <a:avLst/>
          </a:prstGeom>
        </p:spPr>
        <p:txBody>
          <a:bodyPr/>
          <a:lstStyle>
            <a:lvl1pPr>
              <a:defRPr sz="1200">
                <a:solidFill>
                  <a:schemeClr val="bg1"/>
                </a:solidFill>
                <a:latin typeface="Arial" panose="020B0604020202020204" pitchFamily="34" charset="0"/>
                <a:cs typeface="Arial" panose="020B0604020202020204" pitchFamily="34" charset="0"/>
              </a:defRPr>
            </a:lvl1pPr>
          </a:lstStyle>
          <a:p>
            <a:r>
              <a:rPr lang="de-DE"/>
              <a:t>30. Oktober 2024</a:t>
            </a:r>
            <a:endParaRPr lang="de-DE" dirty="0"/>
          </a:p>
        </p:txBody>
      </p:sp>
      <p:sp>
        <p:nvSpPr>
          <p:cNvPr id="9" name="Fußzeilenplatzhalter 4">
            <a:extLst>
              <a:ext uri="{FF2B5EF4-FFF2-40B4-BE49-F238E27FC236}">
                <a16:creationId xmlns:a16="http://schemas.microsoft.com/office/drawing/2014/main" id="{7218786F-665F-4C8C-9571-DC679AEF68EB}"/>
              </a:ext>
            </a:extLst>
          </p:cNvPr>
          <p:cNvSpPr>
            <a:spLocks noGrp="1"/>
          </p:cNvSpPr>
          <p:nvPr>
            <p:ph type="ftr" sz="quarter" idx="11"/>
          </p:nvPr>
        </p:nvSpPr>
        <p:spPr>
          <a:xfrm>
            <a:off x="3417455" y="6450733"/>
            <a:ext cx="7121236" cy="365125"/>
          </a:xfrm>
          <a:prstGeom prst="rect">
            <a:avLst/>
          </a:prstGeom>
        </p:spPr>
        <p:txBody>
          <a:bodyPr/>
          <a:lstStyle>
            <a:lvl1pPr>
              <a:defRPr sz="1200">
                <a:solidFill>
                  <a:schemeClr val="bg1"/>
                </a:solidFill>
                <a:latin typeface="Arial" panose="020B0604020202020204" pitchFamily="34" charset="0"/>
                <a:cs typeface="Arial" panose="020B0604020202020204" pitchFamily="34" charset="0"/>
              </a:defRPr>
            </a:lvl1pPr>
          </a:lstStyle>
          <a:p>
            <a:r>
              <a:rPr lang="de-DE"/>
              <a:t>Vorstellung KOMPASS-Bürgerbefragung</a:t>
            </a:r>
            <a:endParaRPr lang="de-DE" dirty="0"/>
          </a:p>
        </p:txBody>
      </p:sp>
      <p:sp>
        <p:nvSpPr>
          <p:cNvPr id="10" name="Foliennummernplatzhalter 5">
            <a:extLst>
              <a:ext uri="{FF2B5EF4-FFF2-40B4-BE49-F238E27FC236}">
                <a16:creationId xmlns:a16="http://schemas.microsoft.com/office/drawing/2014/main" id="{84A5EC94-8B6C-4CAD-AFC3-34F8869D7687}"/>
              </a:ext>
            </a:extLst>
          </p:cNvPr>
          <p:cNvSpPr>
            <a:spLocks noGrp="1"/>
          </p:cNvSpPr>
          <p:nvPr>
            <p:ph type="sldNum" sz="quarter" idx="12"/>
          </p:nvPr>
        </p:nvSpPr>
        <p:spPr>
          <a:xfrm>
            <a:off x="10926618" y="6453331"/>
            <a:ext cx="1073728" cy="365125"/>
          </a:xfrm>
          <a:prstGeom prst="rect">
            <a:avLst/>
          </a:prstGeom>
        </p:spPr>
        <p:txBody>
          <a:bodyPr/>
          <a:lstStyle>
            <a:lvl1pPr>
              <a:defRPr sz="1200">
                <a:solidFill>
                  <a:schemeClr val="bg1"/>
                </a:solidFill>
                <a:latin typeface="Arial" panose="020B0604020202020204" pitchFamily="34" charset="0"/>
                <a:cs typeface="Arial" panose="020B0604020202020204" pitchFamily="34" charset="0"/>
              </a:defRPr>
            </a:lvl1pPr>
          </a:lstStyle>
          <a:p>
            <a:fld id="{C6A3B9A7-0371-4992-ACD1-30E4F2BAE17D}" type="slidenum">
              <a:rPr lang="de-DE" smtClean="0"/>
              <a:pPr/>
              <a:t>‹Nr.›</a:t>
            </a:fld>
            <a:endParaRPr lang="de-DE" dirty="0"/>
          </a:p>
        </p:txBody>
      </p:sp>
    </p:spTree>
    <p:extLst>
      <p:ext uri="{BB962C8B-B14F-4D97-AF65-F5344CB8AC3E}">
        <p14:creationId xmlns:p14="http://schemas.microsoft.com/office/powerpoint/2010/main" val="774003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5" name="Datumsplatzhalter 3">
            <a:extLst>
              <a:ext uri="{FF2B5EF4-FFF2-40B4-BE49-F238E27FC236}">
                <a16:creationId xmlns:a16="http://schemas.microsoft.com/office/drawing/2014/main" id="{F0D656B5-3A45-403D-AF2F-7542DD5051DF}"/>
              </a:ext>
            </a:extLst>
          </p:cNvPr>
          <p:cNvSpPr>
            <a:spLocks noGrp="1"/>
          </p:cNvSpPr>
          <p:nvPr>
            <p:ph type="dt" sz="half" idx="10"/>
          </p:nvPr>
        </p:nvSpPr>
        <p:spPr>
          <a:xfrm>
            <a:off x="1653309" y="6450732"/>
            <a:ext cx="1671782" cy="365125"/>
          </a:xfrm>
          <a:prstGeom prst="rect">
            <a:avLst/>
          </a:prstGeom>
        </p:spPr>
        <p:txBody>
          <a:bodyPr/>
          <a:lstStyle>
            <a:lvl1pPr>
              <a:defRPr sz="1200">
                <a:solidFill>
                  <a:schemeClr val="bg1"/>
                </a:solidFill>
                <a:latin typeface="Arial" panose="020B0604020202020204" pitchFamily="34" charset="0"/>
                <a:cs typeface="Arial" panose="020B0604020202020204" pitchFamily="34" charset="0"/>
              </a:defRPr>
            </a:lvl1pPr>
          </a:lstStyle>
          <a:p>
            <a:r>
              <a:rPr lang="de-DE"/>
              <a:t>30. Oktober 2024</a:t>
            </a:r>
            <a:endParaRPr lang="de-DE" dirty="0"/>
          </a:p>
        </p:txBody>
      </p:sp>
      <p:sp>
        <p:nvSpPr>
          <p:cNvPr id="6" name="Fußzeilenplatzhalter 4">
            <a:extLst>
              <a:ext uri="{FF2B5EF4-FFF2-40B4-BE49-F238E27FC236}">
                <a16:creationId xmlns:a16="http://schemas.microsoft.com/office/drawing/2014/main" id="{5137C9ED-19E5-4ED1-8053-B41075158C2C}"/>
              </a:ext>
            </a:extLst>
          </p:cNvPr>
          <p:cNvSpPr>
            <a:spLocks noGrp="1"/>
          </p:cNvSpPr>
          <p:nvPr>
            <p:ph type="ftr" sz="quarter" idx="11"/>
          </p:nvPr>
        </p:nvSpPr>
        <p:spPr>
          <a:xfrm>
            <a:off x="3417455" y="6450733"/>
            <a:ext cx="7121236" cy="365125"/>
          </a:xfrm>
          <a:prstGeom prst="rect">
            <a:avLst/>
          </a:prstGeom>
        </p:spPr>
        <p:txBody>
          <a:bodyPr/>
          <a:lstStyle>
            <a:lvl1pPr>
              <a:defRPr sz="1200">
                <a:solidFill>
                  <a:schemeClr val="bg1"/>
                </a:solidFill>
                <a:latin typeface="Arial" panose="020B0604020202020204" pitchFamily="34" charset="0"/>
                <a:cs typeface="Arial" panose="020B0604020202020204" pitchFamily="34" charset="0"/>
              </a:defRPr>
            </a:lvl1pPr>
          </a:lstStyle>
          <a:p>
            <a:r>
              <a:rPr lang="de-DE"/>
              <a:t>Vorstellung KOMPASS-Bürgerbefragung</a:t>
            </a:r>
            <a:endParaRPr lang="de-DE" dirty="0"/>
          </a:p>
        </p:txBody>
      </p:sp>
      <p:sp>
        <p:nvSpPr>
          <p:cNvPr id="7" name="Foliennummernplatzhalter 5">
            <a:extLst>
              <a:ext uri="{FF2B5EF4-FFF2-40B4-BE49-F238E27FC236}">
                <a16:creationId xmlns:a16="http://schemas.microsoft.com/office/drawing/2014/main" id="{ACF52F06-5536-4F6B-BC99-D24B0BBF9761}"/>
              </a:ext>
            </a:extLst>
          </p:cNvPr>
          <p:cNvSpPr>
            <a:spLocks noGrp="1"/>
          </p:cNvSpPr>
          <p:nvPr>
            <p:ph type="sldNum" sz="quarter" idx="12"/>
          </p:nvPr>
        </p:nvSpPr>
        <p:spPr>
          <a:xfrm>
            <a:off x="10926618" y="6453331"/>
            <a:ext cx="1073728" cy="365125"/>
          </a:xfrm>
          <a:prstGeom prst="rect">
            <a:avLst/>
          </a:prstGeom>
        </p:spPr>
        <p:txBody>
          <a:bodyPr/>
          <a:lstStyle>
            <a:lvl1pPr>
              <a:defRPr sz="1200">
                <a:solidFill>
                  <a:schemeClr val="bg1"/>
                </a:solidFill>
                <a:latin typeface="Arial" panose="020B0604020202020204" pitchFamily="34" charset="0"/>
                <a:cs typeface="Arial" panose="020B0604020202020204" pitchFamily="34" charset="0"/>
              </a:defRPr>
            </a:lvl1pPr>
          </a:lstStyle>
          <a:p>
            <a:fld id="{C6A3B9A7-0371-4992-ACD1-30E4F2BAE17D}" type="slidenum">
              <a:rPr lang="de-DE" smtClean="0"/>
              <a:pPr/>
              <a:t>‹Nr.›</a:t>
            </a:fld>
            <a:endParaRPr lang="de-DE" dirty="0"/>
          </a:p>
        </p:txBody>
      </p:sp>
    </p:spTree>
    <p:extLst>
      <p:ext uri="{BB962C8B-B14F-4D97-AF65-F5344CB8AC3E}">
        <p14:creationId xmlns:p14="http://schemas.microsoft.com/office/powerpoint/2010/main" val="2877332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37144B3-4CBB-46D7-B250-AD8C1564C5A9}"/>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B1FA8E6C-2995-49C4-A200-DD9EFD71066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D52627B4-8F78-4CE6-91EA-B11647B619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8" name="Datumsplatzhalter 3">
            <a:extLst>
              <a:ext uri="{FF2B5EF4-FFF2-40B4-BE49-F238E27FC236}">
                <a16:creationId xmlns:a16="http://schemas.microsoft.com/office/drawing/2014/main" id="{AE0390FB-EF3A-42E2-961F-353B840CD8C1}"/>
              </a:ext>
            </a:extLst>
          </p:cNvPr>
          <p:cNvSpPr>
            <a:spLocks noGrp="1"/>
          </p:cNvSpPr>
          <p:nvPr>
            <p:ph type="dt" sz="half" idx="10"/>
          </p:nvPr>
        </p:nvSpPr>
        <p:spPr>
          <a:xfrm>
            <a:off x="1653309" y="6450732"/>
            <a:ext cx="1671782" cy="365125"/>
          </a:xfrm>
          <a:prstGeom prst="rect">
            <a:avLst/>
          </a:prstGeom>
        </p:spPr>
        <p:txBody>
          <a:bodyPr/>
          <a:lstStyle>
            <a:lvl1pPr>
              <a:defRPr sz="1200">
                <a:solidFill>
                  <a:schemeClr val="bg1"/>
                </a:solidFill>
                <a:latin typeface="Arial" panose="020B0604020202020204" pitchFamily="34" charset="0"/>
                <a:cs typeface="Arial" panose="020B0604020202020204" pitchFamily="34" charset="0"/>
              </a:defRPr>
            </a:lvl1pPr>
          </a:lstStyle>
          <a:p>
            <a:r>
              <a:rPr lang="de-DE"/>
              <a:t>30. Oktober 2024</a:t>
            </a:r>
            <a:endParaRPr lang="de-DE" dirty="0"/>
          </a:p>
        </p:txBody>
      </p:sp>
      <p:sp>
        <p:nvSpPr>
          <p:cNvPr id="9" name="Fußzeilenplatzhalter 4">
            <a:extLst>
              <a:ext uri="{FF2B5EF4-FFF2-40B4-BE49-F238E27FC236}">
                <a16:creationId xmlns:a16="http://schemas.microsoft.com/office/drawing/2014/main" id="{C3BD3B13-3A86-4B67-BA98-A84F91B1254A}"/>
              </a:ext>
            </a:extLst>
          </p:cNvPr>
          <p:cNvSpPr>
            <a:spLocks noGrp="1"/>
          </p:cNvSpPr>
          <p:nvPr>
            <p:ph type="ftr" sz="quarter" idx="11"/>
          </p:nvPr>
        </p:nvSpPr>
        <p:spPr>
          <a:xfrm>
            <a:off x="3417455" y="6450733"/>
            <a:ext cx="7121236" cy="365125"/>
          </a:xfrm>
          <a:prstGeom prst="rect">
            <a:avLst/>
          </a:prstGeom>
        </p:spPr>
        <p:txBody>
          <a:bodyPr/>
          <a:lstStyle>
            <a:lvl1pPr>
              <a:defRPr sz="1200">
                <a:solidFill>
                  <a:schemeClr val="bg1"/>
                </a:solidFill>
                <a:latin typeface="Arial" panose="020B0604020202020204" pitchFamily="34" charset="0"/>
                <a:cs typeface="Arial" panose="020B0604020202020204" pitchFamily="34" charset="0"/>
              </a:defRPr>
            </a:lvl1pPr>
          </a:lstStyle>
          <a:p>
            <a:r>
              <a:rPr lang="de-DE"/>
              <a:t>Vorstellung KOMPASS-Bürgerbefragung</a:t>
            </a:r>
            <a:endParaRPr lang="de-DE" dirty="0"/>
          </a:p>
        </p:txBody>
      </p:sp>
      <p:sp>
        <p:nvSpPr>
          <p:cNvPr id="10" name="Foliennummernplatzhalter 5">
            <a:extLst>
              <a:ext uri="{FF2B5EF4-FFF2-40B4-BE49-F238E27FC236}">
                <a16:creationId xmlns:a16="http://schemas.microsoft.com/office/drawing/2014/main" id="{082E3805-BC73-4846-8199-E6D655826624}"/>
              </a:ext>
            </a:extLst>
          </p:cNvPr>
          <p:cNvSpPr>
            <a:spLocks noGrp="1"/>
          </p:cNvSpPr>
          <p:nvPr>
            <p:ph type="sldNum" sz="quarter" idx="12"/>
          </p:nvPr>
        </p:nvSpPr>
        <p:spPr>
          <a:xfrm>
            <a:off x="10926618" y="6453331"/>
            <a:ext cx="1073728" cy="365125"/>
          </a:xfrm>
          <a:prstGeom prst="rect">
            <a:avLst/>
          </a:prstGeom>
        </p:spPr>
        <p:txBody>
          <a:bodyPr/>
          <a:lstStyle>
            <a:lvl1pPr>
              <a:defRPr sz="1200">
                <a:solidFill>
                  <a:schemeClr val="bg1"/>
                </a:solidFill>
                <a:latin typeface="Arial" panose="020B0604020202020204" pitchFamily="34" charset="0"/>
                <a:cs typeface="Arial" panose="020B0604020202020204" pitchFamily="34" charset="0"/>
              </a:defRPr>
            </a:lvl1pPr>
          </a:lstStyle>
          <a:p>
            <a:fld id="{C6A3B9A7-0371-4992-ACD1-30E4F2BAE17D}" type="slidenum">
              <a:rPr lang="de-DE" smtClean="0"/>
              <a:pPr/>
              <a:t>‹Nr.›</a:t>
            </a:fld>
            <a:endParaRPr lang="de-DE" dirty="0"/>
          </a:p>
        </p:txBody>
      </p:sp>
    </p:spTree>
    <p:extLst>
      <p:ext uri="{BB962C8B-B14F-4D97-AF65-F5344CB8AC3E}">
        <p14:creationId xmlns:p14="http://schemas.microsoft.com/office/powerpoint/2010/main" val="3365529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8D640F-A29B-45FB-A654-26D08B9F0BD3}"/>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BDC291C5-1A6A-4C7C-B3FB-45ED60A7B3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p>
        </p:txBody>
      </p:sp>
      <p:sp>
        <p:nvSpPr>
          <p:cNvPr id="4" name="Textplatzhalter 3">
            <a:extLst>
              <a:ext uri="{FF2B5EF4-FFF2-40B4-BE49-F238E27FC236}">
                <a16:creationId xmlns:a16="http://schemas.microsoft.com/office/drawing/2014/main" id="{0DE53970-DB83-43DA-8B4F-486AEB4028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8" name="Datumsplatzhalter 3">
            <a:extLst>
              <a:ext uri="{FF2B5EF4-FFF2-40B4-BE49-F238E27FC236}">
                <a16:creationId xmlns:a16="http://schemas.microsoft.com/office/drawing/2014/main" id="{C3B17F3A-BEDD-4FA4-8C21-F944E0128A08}"/>
              </a:ext>
            </a:extLst>
          </p:cNvPr>
          <p:cNvSpPr>
            <a:spLocks noGrp="1"/>
          </p:cNvSpPr>
          <p:nvPr>
            <p:ph type="dt" sz="half" idx="10"/>
          </p:nvPr>
        </p:nvSpPr>
        <p:spPr>
          <a:xfrm>
            <a:off x="1653309" y="6450732"/>
            <a:ext cx="1671782" cy="365125"/>
          </a:xfrm>
          <a:prstGeom prst="rect">
            <a:avLst/>
          </a:prstGeom>
        </p:spPr>
        <p:txBody>
          <a:bodyPr/>
          <a:lstStyle>
            <a:lvl1pPr>
              <a:defRPr sz="1200">
                <a:solidFill>
                  <a:schemeClr val="bg1"/>
                </a:solidFill>
                <a:latin typeface="Arial" panose="020B0604020202020204" pitchFamily="34" charset="0"/>
                <a:cs typeface="Arial" panose="020B0604020202020204" pitchFamily="34" charset="0"/>
              </a:defRPr>
            </a:lvl1pPr>
          </a:lstStyle>
          <a:p>
            <a:r>
              <a:rPr lang="de-DE"/>
              <a:t>30. Oktober 2024</a:t>
            </a:r>
            <a:endParaRPr lang="de-DE" dirty="0"/>
          </a:p>
        </p:txBody>
      </p:sp>
      <p:sp>
        <p:nvSpPr>
          <p:cNvPr id="9" name="Fußzeilenplatzhalter 4">
            <a:extLst>
              <a:ext uri="{FF2B5EF4-FFF2-40B4-BE49-F238E27FC236}">
                <a16:creationId xmlns:a16="http://schemas.microsoft.com/office/drawing/2014/main" id="{D5FB2D06-26DC-456B-8378-6B39A81A9D45}"/>
              </a:ext>
            </a:extLst>
          </p:cNvPr>
          <p:cNvSpPr>
            <a:spLocks noGrp="1"/>
          </p:cNvSpPr>
          <p:nvPr>
            <p:ph type="ftr" sz="quarter" idx="11"/>
          </p:nvPr>
        </p:nvSpPr>
        <p:spPr>
          <a:xfrm>
            <a:off x="3417455" y="6450733"/>
            <a:ext cx="7121236" cy="365125"/>
          </a:xfrm>
          <a:prstGeom prst="rect">
            <a:avLst/>
          </a:prstGeom>
        </p:spPr>
        <p:txBody>
          <a:bodyPr/>
          <a:lstStyle>
            <a:lvl1pPr>
              <a:defRPr sz="1200">
                <a:solidFill>
                  <a:schemeClr val="bg1"/>
                </a:solidFill>
                <a:latin typeface="Arial" panose="020B0604020202020204" pitchFamily="34" charset="0"/>
                <a:cs typeface="Arial" panose="020B0604020202020204" pitchFamily="34" charset="0"/>
              </a:defRPr>
            </a:lvl1pPr>
          </a:lstStyle>
          <a:p>
            <a:r>
              <a:rPr lang="de-DE"/>
              <a:t>Vorstellung KOMPASS-Bürgerbefragung</a:t>
            </a:r>
            <a:endParaRPr lang="de-DE" dirty="0"/>
          </a:p>
        </p:txBody>
      </p:sp>
      <p:sp>
        <p:nvSpPr>
          <p:cNvPr id="10" name="Foliennummernplatzhalter 5">
            <a:extLst>
              <a:ext uri="{FF2B5EF4-FFF2-40B4-BE49-F238E27FC236}">
                <a16:creationId xmlns:a16="http://schemas.microsoft.com/office/drawing/2014/main" id="{60E596EA-3015-41D7-A7C7-5786F99DF9AD}"/>
              </a:ext>
            </a:extLst>
          </p:cNvPr>
          <p:cNvSpPr>
            <a:spLocks noGrp="1"/>
          </p:cNvSpPr>
          <p:nvPr>
            <p:ph type="sldNum" sz="quarter" idx="12"/>
          </p:nvPr>
        </p:nvSpPr>
        <p:spPr>
          <a:xfrm>
            <a:off x="10926618" y="6453331"/>
            <a:ext cx="1073728" cy="365125"/>
          </a:xfrm>
          <a:prstGeom prst="rect">
            <a:avLst/>
          </a:prstGeom>
        </p:spPr>
        <p:txBody>
          <a:bodyPr/>
          <a:lstStyle>
            <a:lvl1pPr>
              <a:defRPr sz="1200">
                <a:solidFill>
                  <a:schemeClr val="bg1"/>
                </a:solidFill>
                <a:latin typeface="Arial" panose="020B0604020202020204" pitchFamily="34" charset="0"/>
                <a:cs typeface="Arial" panose="020B0604020202020204" pitchFamily="34" charset="0"/>
              </a:defRPr>
            </a:lvl1pPr>
          </a:lstStyle>
          <a:p>
            <a:fld id="{C6A3B9A7-0371-4992-ACD1-30E4F2BAE17D}" type="slidenum">
              <a:rPr lang="de-DE" smtClean="0"/>
              <a:pPr/>
              <a:t>‹Nr.›</a:t>
            </a:fld>
            <a:endParaRPr lang="de-DE" dirty="0"/>
          </a:p>
        </p:txBody>
      </p:sp>
    </p:spTree>
    <p:extLst>
      <p:ext uri="{BB962C8B-B14F-4D97-AF65-F5344CB8AC3E}">
        <p14:creationId xmlns:p14="http://schemas.microsoft.com/office/powerpoint/2010/main" val="953286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Grafik 6">
            <a:extLst>
              <a:ext uri="{FF2B5EF4-FFF2-40B4-BE49-F238E27FC236}">
                <a16:creationId xmlns:a16="http://schemas.microsoft.com/office/drawing/2014/main" id="{ED98CFC4-9656-4FBE-91B6-14912F0836C0}"/>
              </a:ext>
            </a:extLst>
          </p:cNvPr>
          <p:cNvPicPr>
            <a:picLocks noChangeAspect="1"/>
          </p:cNvPicPr>
          <p:nvPr userDrawn="1"/>
        </p:nvPicPr>
        <p:blipFill>
          <a:blip r:embed="rId13">
            <a:extLst>
              <a:ext uri="{28A0092B-C50C-407E-A947-70E740481C1C}">
                <a14:useLocalDpi xmlns:a14="http://schemas.microsoft.com/office/drawing/2010/main" val="0"/>
              </a:ext>
            </a:extLst>
          </a:blip>
          <a:srcRect/>
          <a:stretch/>
        </p:blipFill>
        <p:spPr>
          <a:xfrm>
            <a:off x="4059" y="4566"/>
            <a:ext cx="12187941" cy="6848868"/>
          </a:xfrm>
          <a:prstGeom prst="rect">
            <a:avLst/>
          </a:prstGeom>
        </p:spPr>
      </p:pic>
      <p:sp>
        <p:nvSpPr>
          <p:cNvPr id="2" name="Titelplatzhalter 1">
            <a:extLst>
              <a:ext uri="{FF2B5EF4-FFF2-40B4-BE49-F238E27FC236}">
                <a16:creationId xmlns:a16="http://schemas.microsoft.com/office/drawing/2014/main" id="{DE555EB2-CA38-4A09-ADC5-55B7CCF22C39}"/>
              </a:ext>
            </a:extLst>
          </p:cNvPr>
          <p:cNvSpPr>
            <a:spLocks noGrp="1"/>
          </p:cNvSpPr>
          <p:nvPr>
            <p:ph type="title"/>
          </p:nvPr>
        </p:nvSpPr>
        <p:spPr>
          <a:xfrm>
            <a:off x="838200" y="365126"/>
            <a:ext cx="10515600" cy="813044"/>
          </a:xfrm>
          <a:prstGeom prst="rect">
            <a:avLst/>
          </a:prstGeom>
        </p:spPr>
        <p:txBody>
          <a:bodyPr vert="horz" lIns="91440" tIns="45720" rIns="91440" bIns="45720" rtlCol="0" anchor="ctr">
            <a:normAutofit/>
          </a:bodyPr>
          <a:lstStyle/>
          <a:p>
            <a:r>
              <a:rPr lang="de-DE" dirty="0"/>
              <a:t>Mastertitelformat bearbeiten</a:t>
            </a:r>
          </a:p>
        </p:txBody>
      </p:sp>
      <p:sp>
        <p:nvSpPr>
          <p:cNvPr id="3" name="Textplatzhalter 2">
            <a:extLst>
              <a:ext uri="{FF2B5EF4-FFF2-40B4-BE49-F238E27FC236}">
                <a16:creationId xmlns:a16="http://schemas.microsoft.com/office/drawing/2014/main" id="{24CD6ECB-F1D9-4908-A4B5-13622BD658A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cxnSp>
        <p:nvCxnSpPr>
          <p:cNvPr id="9" name="Gerader Verbinder 8">
            <a:extLst>
              <a:ext uri="{FF2B5EF4-FFF2-40B4-BE49-F238E27FC236}">
                <a16:creationId xmlns:a16="http://schemas.microsoft.com/office/drawing/2014/main" id="{E87A2901-ADA1-4165-989D-43AC961D83C8}"/>
              </a:ext>
            </a:extLst>
          </p:cNvPr>
          <p:cNvCxnSpPr/>
          <p:nvPr userDrawn="1"/>
        </p:nvCxnSpPr>
        <p:spPr>
          <a:xfrm>
            <a:off x="0" y="1380388"/>
            <a:ext cx="12192000"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0" name="Datumsplatzhalter 3">
            <a:extLst>
              <a:ext uri="{FF2B5EF4-FFF2-40B4-BE49-F238E27FC236}">
                <a16:creationId xmlns:a16="http://schemas.microsoft.com/office/drawing/2014/main" id="{D03AD227-ED52-486E-83A3-2DF651C60FC8}"/>
              </a:ext>
            </a:extLst>
          </p:cNvPr>
          <p:cNvSpPr>
            <a:spLocks noGrp="1"/>
          </p:cNvSpPr>
          <p:nvPr>
            <p:ph type="dt" sz="half" idx="10"/>
          </p:nvPr>
        </p:nvSpPr>
        <p:spPr>
          <a:xfrm>
            <a:off x="1653309" y="6450732"/>
            <a:ext cx="1671782" cy="365125"/>
          </a:xfrm>
          <a:prstGeom prst="rect">
            <a:avLst/>
          </a:prstGeom>
        </p:spPr>
        <p:txBody>
          <a:bodyPr/>
          <a:lstStyle>
            <a:lvl1pPr>
              <a:defRPr sz="1200">
                <a:solidFill>
                  <a:schemeClr val="bg1"/>
                </a:solidFill>
                <a:latin typeface="Arial" panose="020B0604020202020204" pitchFamily="34" charset="0"/>
                <a:cs typeface="Arial" panose="020B0604020202020204" pitchFamily="34" charset="0"/>
              </a:defRPr>
            </a:lvl1pPr>
          </a:lstStyle>
          <a:p>
            <a:r>
              <a:rPr lang="de-DE"/>
              <a:t>30. Oktober 2024</a:t>
            </a:r>
            <a:endParaRPr lang="de-DE" dirty="0"/>
          </a:p>
        </p:txBody>
      </p:sp>
      <p:sp>
        <p:nvSpPr>
          <p:cNvPr id="11" name="Fußzeilenplatzhalter 4">
            <a:extLst>
              <a:ext uri="{FF2B5EF4-FFF2-40B4-BE49-F238E27FC236}">
                <a16:creationId xmlns:a16="http://schemas.microsoft.com/office/drawing/2014/main" id="{9E4F6427-37DF-4860-9210-AE907E0C10F1}"/>
              </a:ext>
            </a:extLst>
          </p:cNvPr>
          <p:cNvSpPr>
            <a:spLocks noGrp="1"/>
          </p:cNvSpPr>
          <p:nvPr>
            <p:ph type="ftr" sz="quarter" idx="11"/>
          </p:nvPr>
        </p:nvSpPr>
        <p:spPr>
          <a:xfrm>
            <a:off x="3417455" y="6450733"/>
            <a:ext cx="7121236" cy="365125"/>
          </a:xfrm>
          <a:prstGeom prst="rect">
            <a:avLst/>
          </a:prstGeom>
        </p:spPr>
        <p:txBody>
          <a:bodyPr/>
          <a:lstStyle>
            <a:lvl1pPr>
              <a:defRPr sz="1200">
                <a:solidFill>
                  <a:schemeClr val="bg1"/>
                </a:solidFill>
                <a:latin typeface="Arial" panose="020B0604020202020204" pitchFamily="34" charset="0"/>
                <a:cs typeface="Arial" panose="020B0604020202020204" pitchFamily="34" charset="0"/>
              </a:defRPr>
            </a:lvl1pPr>
          </a:lstStyle>
          <a:p>
            <a:r>
              <a:rPr lang="de-DE"/>
              <a:t>Vorstellung KOMPASS-Bürgerbefragung</a:t>
            </a:r>
            <a:endParaRPr lang="de-DE" dirty="0"/>
          </a:p>
        </p:txBody>
      </p:sp>
      <p:sp>
        <p:nvSpPr>
          <p:cNvPr id="12" name="Foliennummernplatzhalter 5">
            <a:extLst>
              <a:ext uri="{FF2B5EF4-FFF2-40B4-BE49-F238E27FC236}">
                <a16:creationId xmlns:a16="http://schemas.microsoft.com/office/drawing/2014/main" id="{F5E71C01-0EFE-4C4D-8253-10535BA74537}"/>
              </a:ext>
            </a:extLst>
          </p:cNvPr>
          <p:cNvSpPr>
            <a:spLocks noGrp="1"/>
          </p:cNvSpPr>
          <p:nvPr>
            <p:ph type="sldNum" sz="quarter" idx="12"/>
          </p:nvPr>
        </p:nvSpPr>
        <p:spPr>
          <a:xfrm>
            <a:off x="10926618" y="6453331"/>
            <a:ext cx="1073728" cy="365125"/>
          </a:xfrm>
          <a:prstGeom prst="rect">
            <a:avLst/>
          </a:prstGeom>
        </p:spPr>
        <p:txBody>
          <a:bodyPr/>
          <a:lstStyle>
            <a:lvl1pPr algn="r">
              <a:defRPr sz="1200">
                <a:solidFill>
                  <a:schemeClr val="bg1"/>
                </a:solidFill>
                <a:latin typeface="Arial" panose="020B0604020202020204" pitchFamily="34" charset="0"/>
                <a:cs typeface="Arial" panose="020B0604020202020204" pitchFamily="34" charset="0"/>
              </a:defRPr>
            </a:lvl1pPr>
          </a:lstStyle>
          <a:p>
            <a:fld id="{C6A3B9A7-0371-4992-ACD1-30E4F2BAE17D}" type="slidenum">
              <a:rPr lang="de-DE" smtClean="0"/>
              <a:pPr/>
              <a:t>‹Nr.›</a:t>
            </a:fld>
            <a:endParaRPr lang="de-DE" dirty="0"/>
          </a:p>
        </p:txBody>
      </p:sp>
    </p:spTree>
    <p:extLst>
      <p:ext uri="{BB962C8B-B14F-4D97-AF65-F5344CB8AC3E}">
        <p14:creationId xmlns:p14="http://schemas.microsoft.com/office/powerpoint/2010/main" val="13880891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microsoft.com/office/2007/relationships/hdphoto" Target="../media/hdphoto1.wdp"/><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sli.do/" TargetMode="Externa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www.sli.do/"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2.jpe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chart" Target="../charts/char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1F2987-FBB7-4D05-9242-8037043E664A}"/>
              </a:ext>
            </a:extLst>
          </p:cNvPr>
          <p:cNvSpPr>
            <a:spLocks noGrp="1"/>
          </p:cNvSpPr>
          <p:nvPr>
            <p:ph type="ctrTitle"/>
          </p:nvPr>
        </p:nvSpPr>
        <p:spPr>
          <a:xfrm>
            <a:off x="1524000" y="2321960"/>
            <a:ext cx="6567854" cy="3113069"/>
          </a:xfrm>
        </p:spPr>
        <p:txBody>
          <a:bodyPr>
            <a:normAutofit fontScale="90000"/>
          </a:bodyPr>
          <a:lstStyle/>
          <a:p>
            <a:pPr algn="l"/>
            <a:r>
              <a:rPr lang="de-DE" sz="3200" dirty="0"/>
              <a:t>1. Sicherheitskonferenz der Stadt Groß-Umstadt</a:t>
            </a:r>
            <a:br>
              <a:rPr lang="de-DE" sz="3200" dirty="0"/>
            </a:br>
            <a:br>
              <a:rPr lang="de-DE" sz="3200" dirty="0"/>
            </a:br>
            <a:r>
              <a:rPr lang="de-DE" sz="3200" dirty="0"/>
              <a:t>Öffentliche Informationsveranstaltung</a:t>
            </a:r>
            <a:br>
              <a:rPr lang="de-DE" sz="3200" dirty="0"/>
            </a:br>
            <a:br>
              <a:rPr lang="de-DE" sz="3200" dirty="0"/>
            </a:br>
            <a:r>
              <a:rPr lang="de-DE" sz="3200" dirty="0"/>
              <a:t>30. Oktober 2024</a:t>
            </a:r>
            <a:br>
              <a:rPr lang="de-DE" sz="3200" dirty="0"/>
            </a:br>
            <a:r>
              <a:rPr lang="de-DE" sz="3200" dirty="0"/>
              <a:t>17:00 – 19:00 Uhr</a:t>
            </a:r>
          </a:p>
        </p:txBody>
      </p:sp>
      <p:pic>
        <p:nvPicPr>
          <p:cNvPr id="4" name="Grafik 3">
            <a:extLst>
              <a:ext uri="{FF2B5EF4-FFF2-40B4-BE49-F238E27FC236}">
                <a16:creationId xmlns:a16="http://schemas.microsoft.com/office/drawing/2014/main" id="{6303B41E-8D8D-4873-B9DB-74861FE1252B}"/>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91854" y="1808163"/>
            <a:ext cx="1790700" cy="2996106"/>
          </a:xfrm>
          <a:prstGeom prst="rect">
            <a:avLst/>
          </a:prstGeom>
          <a:noFill/>
          <a:ln>
            <a:noFill/>
          </a:ln>
          <a:extLst/>
        </p:spPr>
      </p:pic>
      <p:pic>
        <p:nvPicPr>
          <p:cNvPr id="5" name="Grafik 4">
            <a:extLst>
              <a:ext uri="{FF2B5EF4-FFF2-40B4-BE49-F238E27FC236}">
                <a16:creationId xmlns:a16="http://schemas.microsoft.com/office/drawing/2014/main" id="{5E406808-9075-4A67-ABAF-E5EE2C86D65C}"/>
              </a:ext>
            </a:extLst>
          </p:cNvPr>
          <p:cNvPicPr>
            <a:picLocks noChangeAspect="1"/>
          </p:cNvPicPr>
          <p:nvPr/>
        </p:nvPicPr>
        <p:blipFill>
          <a:blip r:embed="rId4">
            <a:extLst>
              <a:ext uri="{BEBA8EAE-BF5A-486C-A8C5-ECC9F3942E4B}">
                <a14:imgProps xmlns:a14="http://schemas.microsoft.com/office/drawing/2010/main">
                  <a14:imgLayer r:embed="rId5">
                    <a14:imgEffect>
                      <a14:brightnessContrast bright="40000" contrast="-20000"/>
                    </a14:imgEffect>
                  </a14:imgLayer>
                </a14:imgProps>
              </a:ext>
            </a:extLst>
          </a:blip>
          <a:stretch>
            <a:fillRect/>
          </a:stretch>
        </p:blipFill>
        <p:spPr>
          <a:xfrm rot="5400000">
            <a:off x="655990" y="-42705"/>
            <a:ext cx="1736018" cy="2331313"/>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p14="http://schemas.microsoft.com/office/powerpoint/2010/main" val="9540175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E9C02415-4EBA-4609-8EEA-1D30BB5B1479}"/>
              </a:ext>
            </a:extLst>
          </p:cNvPr>
          <p:cNvSpPr>
            <a:spLocks noGrp="1"/>
          </p:cNvSpPr>
          <p:nvPr>
            <p:ph type="dt" sz="half" idx="10"/>
          </p:nvPr>
        </p:nvSpPr>
        <p:spPr/>
        <p:txBody>
          <a:bodyPr/>
          <a:lstStyle/>
          <a:p>
            <a:r>
              <a:rPr lang="de-DE"/>
              <a:t>30. Oktober 2024</a:t>
            </a:r>
            <a:endParaRPr lang="de-DE" dirty="0"/>
          </a:p>
        </p:txBody>
      </p:sp>
      <p:sp>
        <p:nvSpPr>
          <p:cNvPr id="4" name="Fußzeilenplatzhalter 3">
            <a:extLst>
              <a:ext uri="{FF2B5EF4-FFF2-40B4-BE49-F238E27FC236}">
                <a16:creationId xmlns:a16="http://schemas.microsoft.com/office/drawing/2014/main" id="{8D20CEDC-54F2-4169-A62D-F1A0AE69FB82}"/>
              </a:ext>
            </a:extLst>
          </p:cNvPr>
          <p:cNvSpPr>
            <a:spLocks noGrp="1"/>
          </p:cNvSpPr>
          <p:nvPr>
            <p:ph type="ftr" sz="quarter" idx="11"/>
          </p:nvPr>
        </p:nvSpPr>
        <p:spPr/>
        <p:txBody>
          <a:bodyPr/>
          <a:lstStyle/>
          <a:p>
            <a:r>
              <a:rPr lang="de-DE"/>
              <a:t>Vorstellung KOMPASS-Bürgerbefragung</a:t>
            </a:r>
            <a:endParaRPr lang="de-DE" dirty="0"/>
          </a:p>
        </p:txBody>
      </p:sp>
      <p:sp>
        <p:nvSpPr>
          <p:cNvPr id="5" name="Foliennummernplatzhalter 4">
            <a:extLst>
              <a:ext uri="{FF2B5EF4-FFF2-40B4-BE49-F238E27FC236}">
                <a16:creationId xmlns:a16="http://schemas.microsoft.com/office/drawing/2014/main" id="{7F3B52B0-08B8-48EC-A9E1-2C12DBAEB7B7}"/>
              </a:ext>
            </a:extLst>
          </p:cNvPr>
          <p:cNvSpPr>
            <a:spLocks noGrp="1"/>
          </p:cNvSpPr>
          <p:nvPr>
            <p:ph type="sldNum" sz="quarter" idx="12"/>
          </p:nvPr>
        </p:nvSpPr>
        <p:spPr/>
        <p:txBody>
          <a:bodyPr/>
          <a:lstStyle/>
          <a:p>
            <a:fld id="{C6A3B9A7-0371-4992-ACD1-30E4F2BAE17D}" type="slidenum">
              <a:rPr lang="de-DE" smtClean="0"/>
              <a:t>10</a:t>
            </a:fld>
            <a:endParaRPr lang="de-DE" dirty="0"/>
          </a:p>
        </p:txBody>
      </p:sp>
      <p:sp>
        <p:nvSpPr>
          <p:cNvPr id="14" name="Titel 13">
            <a:extLst>
              <a:ext uri="{FF2B5EF4-FFF2-40B4-BE49-F238E27FC236}">
                <a16:creationId xmlns:a16="http://schemas.microsoft.com/office/drawing/2014/main" id="{CE2C2160-5EDA-44E3-87C1-EEC8D19DBAE7}"/>
              </a:ext>
            </a:extLst>
          </p:cNvPr>
          <p:cNvSpPr>
            <a:spLocks noGrp="1"/>
          </p:cNvSpPr>
          <p:nvPr>
            <p:ph type="title"/>
          </p:nvPr>
        </p:nvSpPr>
        <p:spPr/>
        <p:txBody>
          <a:bodyPr/>
          <a:lstStyle/>
          <a:p>
            <a:r>
              <a:rPr lang="de-DE" dirty="0"/>
              <a:t>Altersverteilung</a:t>
            </a:r>
          </a:p>
        </p:txBody>
      </p:sp>
      <p:pic>
        <p:nvPicPr>
          <p:cNvPr id="15" name="Grafik 14">
            <a:extLst>
              <a:ext uri="{FF2B5EF4-FFF2-40B4-BE49-F238E27FC236}">
                <a16:creationId xmlns:a16="http://schemas.microsoft.com/office/drawing/2014/main" id="{BB73F4C9-5D10-4487-97F7-327E4F7B5104}"/>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48424" y="123894"/>
            <a:ext cx="630115" cy="1054276"/>
          </a:xfrm>
          <a:prstGeom prst="rect">
            <a:avLst/>
          </a:prstGeom>
          <a:noFill/>
          <a:ln>
            <a:noFill/>
          </a:ln>
          <a:extLst/>
        </p:spPr>
      </p:pic>
      <p:graphicFrame>
        <p:nvGraphicFramePr>
          <p:cNvPr id="16" name="Diagramm 15">
            <a:extLst>
              <a:ext uri="{FF2B5EF4-FFF2-40B4-BE49-F238E27FC236}">
                <a16:creationId xmlns:a16="http://schemas.microsoft.com/office/drawing/2014/main" id="{CA999A59-755D-4D32-92E6-734AB46BB496}"/>
              </a:ext>
            </a:extLst>
          </p:cNvPr>
          <p:cNvGraphicFramePr>
            <a:graphicFrameLocks/>
          </p:cNvGraphicFramePr>
          <p:nvPr>
            <p:extLst>
              <p:ext uri="{D42A27DB-BD31-4B8C-83A1-F6EECF244321}">
                <p14:modId xmlns:p14="http://schemas.microsoft.com/office/powerpoint/2010/main" val="1257559430"/>
              </p:ext>
            </p:extLst>
          </p:nvPr>
        </p:nvGraphicFramePr>
        <p:xfrm>
          <a:off x="635351" y="1419402"/>
          <a:ext cx="8812831" cy="4139166"/>
        </p:xfrm>
        <a:graphic>
          <a:graphicData uri="http://schemas.openxmlformats.org/drawingml/2006/chart">
            <c:chart xmlns:c="http://schemas.openxmlformats.org/drawingml/2006/chart" xmlns:r="http://schemas.openxmlformats.org/officeDocument/2006/relationships" r:id="rId3"/>
          </a:graphicData>
        </a:graphic>
      </p:graphicFrame>
      <p:sp>
        <p:nvSpPr>
          <p:cNvPr id="17" name="Rechteck 16">
            <a:extLst>
              <a:ext uri="{FF2B5EF4-FFF2-40B4-BE49-F238E27FC236}">
                <a16:creationId xmlns:a16="http://schemas.microsoft.com/office/drawing/2014/main" id="{F1EA5390-CD9C-4846-A46F-C01B085F9EAF}"/>
              </a:ext>
            </a:extLst>
          </p:cNvPr>
          <p:cNvSpPr/>
          <p:nvPr/>
        </p:nvSpPr>
        <p:spPr>
          <a:xfrm>
            <a:off x="2743817" y="2711302"/>
            <a:ext cx="6846749" cy="1648047"/>
          </a:xfrm>
          <a:prstGeom prst="rect">
            <a:avLst/>
          </a:prstGeom>
          <a:solidFill>
            <a:schemeClr val="bg1">
              <a:alpha val="49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Textfeld 17">
            <a:extLst>
              <a:ext uri="{FF2B5EF4-FFF2-40B4-BE49-F238E27FC236}">
                <a16:creationId xmlns:a16="http://schemas.microsoft.com/office/drawing/2014/main" id="{B49BF00F-809F-4D84-83AD-76EBA4F141D5}"/>
              </a:ext>
            </a:extLst>
          </p:cNvPr>
          <p:cNvSpPr txBox="1"/>
          <p:nvPr/>
        </p:nvSpPr>
        <p:spPr>
          <a:xfrm>
            <a:off x="9745895" y="3258152"/>
            <a:ext cx="1465521" cy="461665"/>
          </a:xfrm>
          <a:prstGeom prst="rect">
            <a:avLst/>
          </a:prstGeom>
          <a:noFill/>
        </p:spPr>
        <p:txBody>
          <a:bodyPr wrap="square" rtlCol="0">
            <a:spAutoFit/>
          </a:bodyPr>
          <a:lstStyle/>
          <a:p>
            <a:r>
              <a:rPr lang="de-DE" sz="2400" b="1" dirty="0">
                <a:latin typeface="Arial" panose="020B0604020202020204" pitchFamily="34" charset="0"/>
                <a:cs typeface="Arial" panose="020B0604020202020204" pitchFamily="34" charset="0"/>
              </a:rPr>
              <a:t>84 %</a:t>
            </a:r>
          </a:p>
        </p:txBody>
      </p:sp>
    </p:spTree>
    <p:extLst>
      <p:ext uri="{BB962C8B-B14F-4D97-AF65-F5344CB8AC3E}">
        <p14:creationId xmlns:p14="http://schemas.microsoft.com/office/powerpoint/2010/main" val="992302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DA650939-E507-484E-BD7D-19C517CB688B}"/>
              </a:ext>
            </a:extLst>
          </p:cNvPr>
          <p:cNvSpPr>
            <a:spLocks noGrp="1"/>
          </p:cNvSpPr>
          <p:nvPr>
            <p:ph type="dt" sz="half" idx="10"/>
          </p:nvPr>
        </p:nvSpPr>
        <p:spPr/>
        <p:txBody>
          <a:bodyPr/>
          <a:lstStyle/>
          <a:p>
            <a:r>
              <a:rPr lang="de-DE"/>
              <a:t>30. Oktober 2024</a:t>
            </a:r>
            <a:endParaRPr lang="de-DE" dirty="0"/>
          </a:p>
        </p:txBody>
      </p:sp>
      <p:sp>
        <p:nvSpPr>
          <p:cNvPr id="4" name="Fußzeilenplatzhalter 3">
            <a:extLst>
              <a:ext uri="{FF2B5EF4-FFF2-40B4-BE49-F238E27FC236}">
                <a16:creationId xmlns:a16="http://schemas.microsoft.com/office/drawing/2014/main" id="{5D12266E-E6FD-4B81-9ECE-030FD72332F9}"/>
              </a:ext>
            </a:extLst>
          </p:cNvPr>
          <p:cNvSpPr>
            <a:spLocks noGrp="1"/>
          </p:cNvSpPr>
          <p:nvPr>
            <p:ph type="ftr" sz="quarter" idx="11"/>
          </p:nvPr>
        </p:nvSpPr>
        <p:spPr/>
        <p:txBody>
          <a:bodyPr/>
          <a:lstStyle/>
          <a:p>
            <a:r>
              <a:rPr lang="de-DE"/>
              <a:t>Vorstellung KOMPASS-Bürgerbefragung</a:t>
            </a:r>
            <a:endParaRPr lang="de-DE" dirty="0"/>
          </a:p>
        </p:txBody>
      </p:sp>
      <p:sp>
        <p:nvSpPr>
          <p:cNvPr id="5" name="Foliennummernplatzhalter 4">
            <a:extLst>
              <a:ext uri="{FF2B5EF4-FFF2-40B4-BE49-F238E27FC236}">
                <a16:creationId xmlns:a16="http://schemas.microsoft.com/office/drawing/2014/main" id="{6787DD81-FF33-492C-BC5B-84B4F2FEA953}"/>
              </a:ext>
            </a:extLst>
          </p:cNvPr>
          <p:cNvSpPr>
            <a:spLocks noGrp="1"/>
          </p:cNvSpPr>
          <p:nvPr>
            <p:ph type="sldNum" sz="quarter" idx="12"/>
          </p:nvPr>
        </p:nvSpPr>
        <p:spPr/>
        <p:txBody>
          <a:bodyPr/>
          <a:lstStyle/>
          <a:p>
            <a:fld id="{C6A3B9A7-0371-4992-ACD1-30E4F2BAE17D}" type="slidenum">
              <a:rPr lang="de-DE" smtClean="0"/>
              <a:t>11</a:t>
            </a:fld>
            <a:endParaRPr lang="de-DE" dirty="0"/>
          </a:p>
        </p:txBody>
      </p:sp>
      <p:sp>
        <p:nvSpPr>
          <p:cNvPr id="7" name="Titel 6">
            <a:extLst>
              <a:ext uri="{FF2B5EF4-FFF2-40B4-BE49-F238E27FC236}">
                <a16:creationId xmlns:a16="http://schemas.microsoft.com/office/drawing/2014/main" id="{FBBAAE37-B08F-4AF0-ABBB-38A674F3927C}"/>
              </a:ext>
            </a:extLst>
          </p:cNvPr>
          <p:cNvSpPr>
            <a:spLocks noGrp="1"/>
          </p:cNvSpPr>
          <p:nvPr>
            <p:ph type="title"/>
          </p:nvPr>
        </p:nvSpPr>
        <p:spPr/>
        <p:txBody>
          <a:bodyPr anchor="ctr">
            <a:noAutofit/>
          </a:bodyPr>
          <a:lstStyle/>
          <a:p>
            <a:r>
              <a:rPr lang="de-DE" dirty="0"/>
              <a:t>Wie sicher fühlen Sie sich ganz allgemein in Groß-Umstadt?</a:t>
            </a:r>
          </a:p>
        </p:txBody>
      </p:sp>
      <p:graphicFrame>
        <p:nvGraphicFramePr>
          <p:cNvPr id="8" name="Diagramm 7">
            <a:extLst>
              <a:ext uri="{FF2B5EF4-FFF2-40B4-BE49-F238E27FC236}">
                <a16:creationId xmlns:a16="http://schemas.microsoft.com/office/drawing/2014/main" id="{34BC5FD2-BCE9-402D-AF81-97AD7A9133B1}"/>
              </a:ext>
            </a:extLst>
          </p:cNvPr>
          <p:cNvGraphicFramePr/>
          <p:nvPr>
            <p:extLst>
              <p:ext uri="{D42A27DB-BD31-4B8C-83A1-F6EECF244321}">
                <p14:modId xmlns:p14="http://schemas.microsoft.com/office/powerpoint/2010/main" val="3376185136"/>
              </p:ext>
            </p:extLst>
          </p:nvPr>
        </p:nvGraphicFramePr>
        <p:xfrm>
          <a:off x="3863157" y="1972827"/>
          <a:ext cx="4465686" cy="343234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Diagramm 9">
            <a:extLst>
              <a:ext uri="{FF2B5EF4-FFF2-40B4-BE49-F238E27FC236}">
                <a16:creationId xmlns:a16="http://schemas.microsoft.com/office/drawing/2014/main" id="{42132244-40D2-4E14-960F-D16F88186851}"/>
              </a:ext>
            </a:extLst>
          </p:cNvPr>
          <p:cNvGraphicFramePr>
            <a:graphicFrameLocks/>
          </p:cNvGraphicFramePr>
          <p:nvPr>
            <p:extLst>
              <p:ext uri="{D42A27DB-BD31-4B8C-83A1-F6EECF244321}">
                <p14:modId xmlns:p14="http://schemas.microsoft.com/office/powerpoint/2010/main" val="2690131421"/>
              </p:ext>
            </p:extLst>
          </p:nvPr>
        </p:nvGraphicFramePr>
        <p:xfrm>
          <a:off x="584792" y="1389684"/>
          <a:ext cx="9579934" cy="4015487"/>
        </p:xfrm>
        <a:graphic>
          <a:graphicData uri="http://schemas.openxmlformats.org/drawingml/2006/chart">
            <c:chart xmlns:c="http://schemas.openxmlformats.org/drawingml/2006/chart" xmlns:r="http://schemas.openxmlformats.org/officeDocument/2006/relationships" r:id="rId3"/>
          </a:graphicData>
        </a:graphic>
      </p:graphicFrame>
      <p:pic>
        <p:nvPicPr>
          <p:cNvPr id="11" name="Grafik 10">
            <a:extLst>
              <a:ext uri="{FF2B5EF4-FFF2-40B4-BE49-F238E27FC236}">
                <a16:creationId xmlns:a16="http://schemas.microsoft.com/office/drawing/2014/main" id="{EF11563C-81A7-49DD-AB01-F9F5ED21012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148424" y="123894"/>
            <a:ext cx="630115" cy="1054276"/>
          </a:xfrm>
          <a:prstGeom prst="rect">
            <a:avLst/>
          </a:prstGeom>
          <a:noFill/>
          <a:ln>
            <a:noFill/>
          </a:ln>
          <a:extLst/>
        </p:spPr>
      </p:pic>
    </p:spTree>
    <p:extLst>
      <p:ext uri="{BB962C8B-B14F-4D97-AF65-F5344CB8AC3E}">
        <p14:creationId xmlns:p14="http://schemas.microsoft.com/office/powerpoint/2010/main" val="18928748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DA650939-E507-484E-BD7D-19C517CB688B}"/>
              </a:ext>
            </a:extLst>
          </p:cNvPr>
          <p:cNvSpPr>
            <a:spLocks noGrp="1"/>
          </p:cNvSpPr>
          <p:nvPr>
            <p:ph type="dt" sz="half" idx="10"/>
          </p:nvPr>
        </p:nvSpPr>
        <p:spPr/>
        <p:txBody>
          <a:bodyPr/>
          <a:lstStyle/>
          <a:p>
            <a:r>
              <a:rPr lang="de-DE"/>
              <a:t>30. Oktober 2024</a:t>
            </a:r>
            <a:endParaRPr lang="de-DE" dirty="0"/>
          </a:p>
        </p:txBody>
      </p:sp>
      <p:sp>
        <p:nvSpPr>
          <p:cNvPr id="4" name="Fußzeilenplatzhalter 3">
            <a:extLst>
              <a:ext uri="{FF2B5EF4-FFF2-40B4-BE49-F238E27FC236}">
                <a16:creationId xmlns:a16="http://schemas.microsoft.com/office/drawing/2014/main" id="{5D12266E-E6FD-4B81-9ECE-030FD72332F9}"/>
              </a:ext>
            </a:extLst>
          </p:cNvPr>
          <p:cNvSpPr>
            <a:spLocks noGrp="1"/>
          </p:cNvSpPr>
          <p:nvPr>
            <p:ph type="ftr" sz="quarter" idx="11"/>
          </p:nvPr>
        </p:nvSpPr>
        <p:spPr/>
        <p:txBody>
          <a:bodyPr/>
          <a:lstStyle/>
          <a:p>
            <a:r>
              <a:rPr lang="de-DE"/>
              <a:t>Vorstellung KOMPASS-Bürgerbefragung</a:t>
            </a:r>
            <a:endParaRPr lang="de-DE" dirty="0"/>
          </a:p>
        </p:txBody>
      </p:sp>
      <p:sp>
        <p:nvSpPr>
          <p:cNvPr id="5" name="Foliennummernplatzhalter 4">
            <a:extLst>
              <a:ext uri="{FF2B5EF4-FFF2-40B4-BE49-F238E27FC236}">
                <a16:creationId xmlns:a16="http://schemas.microsoft.com/office/drawing/2014/main" id="{6787DD81-FF33-492C-BC5B-84B4F2FEA953}"/>
              </a:ext>
            </a:extLst>
          </p:cNvPr>
          <p:cNvSpPr>
            <a:spLocks noGrp="1"/>
          </p:cNvSpPr>
          <p:nvPr>
            <p:ph type="sldNum" sz="quarter" idx="12"/>
          </p:nvPr>
        </p:nvSpPr>
        <p:spPr/>
        <p:txBody>
          <a:bodyPr/>
          <a:lstStyle/>
          <a:p>
            <a:fld id="{C6A3B9A7-0371-4992-ACD1-30E4F2BAE17D}" type="slidenum">
              <a:rPr lang="de-DE" smtClean="0"/>
              <a:t>12</a:t>
            </a:fld>
            <a:endParaRPr lang="de-DE" dirty="0"/>
          </a:p>
        </p:txBody>
      </p:sp>
      <p:sp>
        <p:nvSpPr>
          <p:cNvPr id="7" name="Titel 6">
            <a:extLst>
              <a:ext uri="{FF2B5EF4-FFF2-40B4-BE49-F238E27FC236}">
                <a16:creationId xmlns:a16="http://schemas.microsoft.com/office/drawing/2014/main" id="{FBBAAE37-B08F-4AF0-ABBB-38A674F3927C}"/>
              </a:ext>
            </a:extLst>
          </p:cNvPr>
          <p:cNvSpPr>
            <a:spLocks noGrp="1"/>
          </p:cNvSpPr>
          <p:nvPr>
            <p:ph type="title"/>
          </p:nvPr>
        </p:nvSpPr>
        <p:spPr/>
        <p:txBody>
          <a:bodyPr anchor="ctr">
            <a:noAutofit/>
          </a:bodyPr>
          <a:lstStyle/>
          <a:p>
            <a:r>
              <a:rPr lang="de-DE" dirty="0"/>
              <a:t>Die 3 dringlichsten Probleme</a:t>
            </a:r>
          </a:p>
        </p:txBody>
      </p:sp>
      <p:graphicFrame>
        <p:nvGraphicFramePr>
          <p:cNvPr id="8" name="Diagramm 7">
            <a:extLst>
              <a:ext uri="{FF2B5EF4-FFF2-40B4-BE49-F238E27FC236}">
                <a16:creationId xmlns:a16="http://schemas.microsoft.com/office/drawing/2014/main" id="{34BC5FD2-BCE9-402D-AF81-97AD7A9133B1}"/>
              </a:ext>
            </a:extLst>
          </p:cNvPr>
          <p:cNvGraphicFramePr/>
          <p:nvPr>
            <p:extLst>
              <p:ext uri="{D42A27DB-BD31-4B8C-83A1-F6EECF244321}">
                <p14:modId xmlns:p14="http://schemas.microsoft.com/office/powerpoint/2010/main" val="2774318591"/>
              </p:ext>
            </p:extLst>
          </p:nvPr>
        </p:nvGraphicFramePr>
        <p:xfrm>
          <a:off x="396944" y="1930757"/>
          <a:ext cx="3898609" cy="2996486"/>
        </p:xfrm>
        <a:graphic>
          <a:graphicData uri="http://schemas.openxmlformats.org/drawingml/2006/chart">
            <c:chart xmlns:c="http://schemas.openxmlformats.org/drawingml/2006/chart" xmlns:r="http://schemas.openxmlformats.org/officeDocument/2006/relationships" r:id="rId3"/>
          </a:graphicData>
        </a:graphic>
      </p:graphicFrame>
      <p:pic>
        <p:nvPicPr>
          <p:cNvPr id="10" name="Grafik 9">
            <a:extLst>
              <a:ext uri="{FF2B5EF4-FFF2-40B4-BE49-F238E27FC236}">
                <a16:creationId xmlns:a16="http://schemas.microsoft.com/office/drawing/2014/main" id="{F57EECB8-9048-477C-8B46-69F92F6EE129}"/>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148424" y="123894"/>
            <a:ext cx="630115" cy="1054276"/>
          </a:xfrm>
          <a:prstGeom prst="rect">
            <a:avLst/>
          </a:prstGeom>
          <a:noFill/>
          <a:ln>
            <a:noFill/>
          </a:ln>
          <a:extLst/>
        </p:spPr>
      </p:pic>
      <p:graphicFrame>
        <p:nvGraphicFramePr>
          <p:cNvPr id="11" name="Tabelle 10">
            <a:extLst>
              <a:ext uri="{FF2B5EF4-FFF2-40B4-BE49-F238E27FC236}">
                <a16:creationId xmlns:a16="http://schemas.microsoft.com/office/drawing/2014/main" id="{F9E6E7F6-7756-4712-BCA5-D1BA719D38CA}"/>
              </a:ext>
            </a:extLst>
          </p:cNvPr>
          <p:cNvGraphicFramePr>
            <a:graphicFrameLocks noGrp="1"/>
          </p:cNvGraphicFramePr>
          <p:nvPr>
            <p:extLst>
              <p:ext uri="{D42A27DB-BD31-4B8C-83A1-F6EECF244321}">
                <p14:modId xmlns:p14="http://schemas.microsoft.com/office/powerpoint/2010/main" val="367583480"/>
              </p:ext>
            </p:extLst>
          </p:nvPr>
        </p:nvGraphicFramePr>
        <p:xfrm>
          <a:off x="4834542" y="1645920"/>
          <a:ext cx="6960514" cy="3566160"/>
        </p:xfrm>
        <a:graphic>
          <a:graphicData uri="http://schemas.openxmlformats.org/drawingml/2006/table">
            <a:tbl>
              <a:tblPr firstRow="1" bandRow="1">
                <a:tableStyleId>{BC89EF96-8CEA-46FF-86C4-4CE0E7609802}</a:tableStyleId>
              </a:tblPr>
              <a:tblGrid>
                <a:gridCol w="3480257">
                  <a:extLst>
                    <a:ext uri="{9D8B030D-6E8A-4147-A177-3AD203B41FA5}">
                      <a16:colId xmlns:a16="http://schemas.microsoft.com/office/drawing/2014/main" val="1045484158"/>
                    </a:ext>
                  </a:extLst>
                </a:gridCol>
                <a:gridCol w="3480257">
                  <a:extLst>
                    <a:ext uri="{9D8B030D-6E8A-4147-A177-3AD203B41FA5}">
                      <a16:colId xmlns:a16="http://schemas.microsoft.com/office/drawing/2014/main" val="2169912105"/>
                    </a:ext>
                  </a:extLst>
                </a:gridCol>
              </a:tblGrid>
              <a:tr h="370840">
                <a:tc>
                  <a:txBody>
                    <a:bodyPr/>
                    <a:lstStyle/>
                    <a:p>
                      <a:r>
                        <a:rPr lang="de-DE" sz="2400" b="1" dirty="0">
                          <a:latin typeface="Arial" panose="020B0604020202020204" pitchFamily="34" charset="0"/>
                          <a:cs typeface="Arial" panose="020B0604020202020204" pitchFamily="34" charset="0"/>
                        </a:rPr>
                        <a:t>Allgemeine Sicherheit (69,26%)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2400" b="0" dirty="0">
                          <a:effectLst/>
                          <a:latin typeface="Arial" panose="020B0604020202020204" pitchFamily="34" charset="0"/>
                          <a:cs typeface="Arial" panose="020B0604020202020204" pitchFamily="34" charset="0"/>
                        </a:rPr>
                        <a:t>Polizeipräsenz, Alkohol, Drogen, Delikte usw.</a:t>
                      </a:r>
                      <a:endParaRPr lang="de-DE" sz="2400" b="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42185857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2400" b="1" dirty="0">
                          <a:effectLst/>
                          <a:latin typeface="Arial" panose="020B0604020202020204" pitchFamily="34" charset="0"/>
                          <a:cs typeface="Arial" panose="020B0604020202020204" pitchFamily="34" charset="0"/>
                        </a:rPr>
                        <a:t>Verkehr, Straßen, Wege</a:t>
                      </a:r>
                    </a:p>
                    <a:p>
                      <a:pPr marL="0" marR="0" lvl="0" indent="0" algn="l" defTabSz="914400" rtl="0" eaLnBrk="1" fontAlgn="auto" latinLnBrk="0" hangingPunct="1">
                        <a:lnSpc>
                          <a:spcPct val="100000"/>
                        </a:lnSpc>
                        <a:spcBef>
                          <a:spcPts val="0"/>
                        </a:spcBef>
                        <a:spcAft>
                          <a:spcPts val="0"/>
                        </a:spcAft>
                        <a:buClrTx/>
                        <a:buSzTx/>
                        <a:buFontTx/>
                        <a:buNone/>
                        <a:tabLst/>
                        <a:defRPr/>
                      </a:pPr>
                      <a:r>
                        <a:rPr lang="de-DE" sz="2400" b="1" dirty="0">
                          <a:effectLst/>
                          <a:latin typeface="Arial" panose="020B0604020202020204" pitchFamily="34" charset="0"/>
                          <a:cs typeface="Arial" panose="020B0604020202020204" pitchFamily="34" charset="0"/>
                        </a:rPr>
                        <a:t>(52,79%)</a:t>
                      </a:r>
                      <a:endParaRPr lang="de-DE" sz="2400" b="1" dirty="0">
                        <a:effectLst/>
                        <a:latin typeface="Arial" panose="020B0604020202020204" pitchFamily="34" charset="0"/>
                        <a:ea typeface="Calibri" panose="020F0502020204030204" pitchFamily="34" charset="0"/>
                        <a:cs typeface="Arial" panose="020B0604020202020204" pitchFamily="34" charset="0"/>
                      </a:endParaRPr>
                    </a:p>
                    <a:p>
                      <a:endParaRPr lang="de-DE" sz="2400" b="1"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2400" dirty="0">
                          <a:effectLst/>
                          <a:latin typeface="Arial" panose="020B0604020202020204" pitchFamily="34" charset="0"/>
                          <a:cs typeface="Arial" panose="020B0604020202020204" pitchFamily="34" charset="0"/>
                        </a:rPr>
                        <a:t>Verkehrssicherheit (Geschwindigkeiten, Tempo 30, Parken, Radwege, Zustand der Straßen)</a:t>
                      </a:r>
                      <a:endParaRPr lang="de-DE" sz="2400" b="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936989047"/>
                  </a:ext>
                </a:extLst>
              </a:tr>
              <a:tr h="370840">
                <a:tc>
                  <a:txBody>
                    <a:bodyPr/>
                    <a:lstStyle/>
                    <a:p>
                      <a:r>
                        <a:rPr lang="de-DE" sz="2400" b="1" dirty="0">
                          <a:latin typeface="Arial" panose="020B0604020202020204" pitchFamily="34" charset="0"/>
                          <a:cs typeface="Arial" panose="020B0604020202020204" pitchFamily="34" charset="0"/>
                        </a:rPr>
                        <a:t>Soziale Themen (13,97%)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2400" dirty="0">
                          <a:effectLst/>
                          <a:latin typeface="Arial" panose="020B0604020202020204" pitchFamily="34" charset="0"/>
                          <a:cs typeface="Arial" panose="020B0604020202020204" pitchFamily="34" charset="0"/>
                        </a:rPr>
                        <a:t>Kitas, Schulen, Jugend Senioren usw.</a:t>
                      </a:r>
                      <a:endParaRPr lang="de-DE" sz="2400" b="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482273020"/>
                  </a:ext>
                </a:extLst>
              </a:tr>
            </a:tbl>
          </a:graphicData>
        </a:graphic>
      </p:graphicFrame>
    </p:spTree>
    <p:extLst>
      <p:ext uri="{BB962C8B-B14F-4D97-AF65-F5344CB8AC3E}">
        <p14:creationId xmlns:p14="http://schemas.microsoft.com/office/powerpoint/2010/main" val="2910563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F00917E2-9C91-489D-8AC2-CF2DE277FB19}"/>
              </a:ext>
            </a:extLst>
          </p:cNvPr>
          <p:cNvSpPr>
            <a:spLocks noGrp="1"/>
          </p:cNvSpPr>
          <p:nvPr>
            <p:ph type="dt" sz="half" idx="10"/>
          </p:nvPr>
        </p:nvSpPr>
        <p:spPr/>
        <p:txBody>
          <a:bodyPr/>
          <a:lstStyle/>
          <a:p>
            <a:r>
              <a:rPr lang="de-DE"/>
              <a:t>30. Oktober 2024</a:t>
            </a:r>
            <a:endParaRPr lang="de-DE" dirty="0"/>
          </a:p>
        </p:txBody>
      </p:sp>
      <p:sp>
        <p:nvSpPr>
          <p:cNvPr id="5" name="Fußzeilenplatzhalter 4">
            <a:extLst>
              <a:ext uri="{FF2B5EF4-FFF2-40B4-BE49-F238E27FC236}">
                <a16:creationId xmlns:a16="http://schemas.microsoft.com/office/drawing/2014/main" id="{4FB19AF6-DFD2-4977-B129-5700968958AE}"/>
              </a:ext>
            </a:extLst>
          </p:cNvPr>
          <p:cNvSpPr>
            <a:spLocks noGrp="1"/>
          </p:cNvSpPr>
          <p:nvPr>
            <p:ph type="ftr" sz="quarter" idx="11"/>
          </p:nvPr>
        </p:nvSpPr>
        <p:spPr/>
        <p:txBody>
          <a:bodyPr/>
          <a:lstStyle/>
          <a:p>
            <a:r>
              <a:rPr lang="de-DE"/>
              <a:t>Vorstellung KOMPASS-Bürgerbefragung</a:t>
            </a:r>
            <a:endParaRPr lang="de-DE" dirty="0"/>
          </a:p>
        </p:txBody>
      </p:sp>
      <p:sp>
        <p:nvSpPr>
          <p:cNvPr id="6" name="Foliennummernplatzhalter 5">
            <a:extLst>
              <a:ext uri="{FF2B5EF4-FFF2-40B4-BE49-F238E27FC236}">
                <a16:creationId xmlns:a16="http://schemas.microsoft.com/office/drawing/2014/main" id="{88A609D1-8FD5-480E-8BEA-4E83E294238E}"/>
              </a:ext>
            </a:extLst>
          </p:cNvPr>
          <p:cNvSpPr>
            <a:spLocks noGrp="1"/>
          </p:cNvSpPr>
          <p:nvPr>
            <p:ph type="sldNum" sz="quarter" idx="12"/>
          </p:nvPr>
        </p:nvSpPr>
        <p:spPr/>
        <p:txBody>
          <a:bodyPr/>
          <a:lstStyle/>
          <a:p>
            <a:fld id="{C6A3B9A7-0371-4992-ACD1-30E4F2BAE17D}" type="slidenum">
              <a:rPr lang="de-DE" smtClean="0"/>
              <a:pPr/>
              <a:t>13</a:t>
            </a:fld>
            <a:endParaRPr lang="de-DE" dirty="0"/>
          </a:p>
        </p:txBody>
      </p:sp>
      <p:graphicFrame>
        <p:nvGraphicFramePr>
          <p:cNvPr id="8" name="Tabelle 7">
            <a:extLst>
              <a:ext uri="{FF2B5EF4-FFF2-40B4-BE49-F238E27FC236}">
                <a16:creationId xmlns:a16="http://schemas.microsoft.com/office/drawing/2014/main" id="{24C9D9F5-92A6-4557-8F0E-655A7B9CED00}"/>
              </a:ext>
            </a:extLst>
          </p:cNvPr>
          <p:cNvGraphicFramePr>
            <a:graphicFrameLocks noGrp="1"/>
          </p:cNvGraphicFramePr>
          <p:nvPr>
            <p:extLst>
              <p:ext uri="{D42A27DB-BD31-4B8C-83A1-F6EECF244321}">
                <p14:modId xmlns:p14="http://schemas.microsoft.com/office/powerpoint/2010/main" val="2586080072"/>
              </p:ext>
            </p:extLst>
          </p:nvPr>
        </p:nvGraphicFramePr>
        <p:xfrm>
          <a:off x="492041" y="389708"/>
          <a:ext cx="10135951" cy="4865439"/>
        </p:xfrm>
        <a:graphic>
          <a:graphicData uri="http://schemas.openxmlformats.org/drawingml/2006/table">
            <a:tbl>
              <a:tblPr firstRow="1" firstCol="1" bandRow="1">
                <a:tableStyleId>{5C22544A-7EE6-4342-B048-85BDC9FD1C3A}</a:tableStyleId>
              </a:tblPr>
              <a:tblGrid>
                <a:gridCol w="908038">
                  <a:extLst>
                    <a:ext uri="{9D8B030D-6E8A-4147-A177-3AD203B41FA5}">
                      <a16:colId xmlns:a16="http://schemas.microsoft.com/office/drawing/2014/main" val="2764096603"/>
                    </a:ext>
                  </a:extLst>
                </a:gridCol>
                <a:gridCol w="3228638">
                  <a:extLst>
                    <a:ext uri="{9D8B030D-6E8A-4147-A177-3AD203B41FA5}">
                      <a16:colId xmlns:a16="http://schemas.microsoft.com/office/drawing/2014/main" val="2440582282"/>
                    </a:ext>
                  </a:extLst>
                </a:gridCol>
                <a:gridCol w="5999275">
                  <a:extLst>
                    <a:ext uri="{9D8B030D-6E8A-4147-A177-3AD203B41FA5}">
                      <a16:colId xmlns:a16="http://schemas.microsoft.com/office/drawing/2014/main" val="282692259"/>
                    </a:ext>
                  </a:extLst>
                </a:gridCol>
              </a:tblGrid>
              <a:tr h="236716">
                <a:tc>
                  <a:txBody>
                    <a:bodyPr/>
                    <a:lstStyle/>
                    <a:p>
                      <a:pPr algn="ctr">
                        <a:lnSpc>
                          <a:spcPct val="150000"/>
                        </a:lnSpc>
                        <a:spcAft>
                          <a:spcPts val="0"/>
                        </a:spcAft>
                      </a:pPr>
                      <a:r>
                        <a:rPr lang="de-DE" sz="2000" dirty="0">
                          <a:effectLst/>
                          <a:latin typeface="Arial" panose="020B0604020202020204" pitchFamily="34" charset="0"/>
                          <a:cs typeface="Arial" panose="020B0604020202020204" pitchFamily="34" charset="0"/>
                        </a:rPr>
                        <a:t>%</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30649" marR="30649" marT="0" marB="0"/>
                </a:tc>
                <a:tc>
                  <a:txBody>
                    <a:bodyPr/>
                    <a:lstStyle/>
                    <a:p>
                      <a:pPr algn="ctr">
                        <a:lnSpc>
                          <a:spcPct val="150000"/>
                        </a:lnSpc>
                        <a:spcAft>
                          <a:spcPts val="0"/>
                        </a:spcAft>
                      </a:pPr>
                      <a:r>
                        <a:rPr lang="de-DE" sz="2000" dirty="0">
                          <a:effectLst/>
                          <a:latin typeface="Arial" panose="020B0604020202020204" pitchFamily="34" charset="0"/>
                          <a:cs typeface="Arial" panose="020B0604020202020204" pitchFamily="34" charset="0"/>
                        </a:rPr>
                        <a:t>Problem</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30649" marR="30649" marT="0" marB="0"/>
                </a:tc>
                <a:tc>
                  <a:txBody>
                    <a:bodyPr/>
                    <a:lstStyle/>
                    <a:p>
                      <a:pPr algn="ctr">
                        <a:lnSpc>
                          <a:spcPct val="150000"/>
                        </a:lnSpc>
                        <a:spcAft>
                          <a:spcPts val="0"/>
                        </a:spcAft>
                      </a:pPr>
                      <a:r>
                        <a:rPr lang="de-DE" sz="2000" dirty="0">
                          <a:effectLst/>
                          <a:latin typeface="Arial" panose="020B0604020202020204" pitchFamily="34" charset="0"/>
                          <a:cs typeface="Arial" panose="020B0604020202020204" pitchFamily="34" charset="0"/>
                        </a:rPr>
                        <a:t>Ergänzung</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30649" marR="30649" marT="0" marB="0"/>
                </a:tc>
                <a:extLst>
                  <a:ext uri="{0D108BD9-81ED-4DB2-BD59-A6C34878D82A}">
                    <a16:rowId xmlns:a16="http://schemas.microsoft.com/office/drawing/2014/main" val="3149945940"/>
                  </a:ext>
                </a:extLst>
              </a:tr>
              <a:tr h="265067">
                <a:tc>
                  <a:txBody>
                    <a:bodyPr/>
                    <a:lstStyle/>
                    <a:p>
                      <a:pPr algn="ctr">
                        <a:lnSpc>
                          <a:spcPct val="150000"/>
                        </a:lnSpc>
                        <a:spcAft>
                          <a:spcPts val="0"/>
                        </a:spcAft>
                      </a:pPr>
                      <a:r>
                        <a:rPr lang="de-DE" sz="2000" dirty="0">
                          <a:effectLst/>
                          <a:latin typeface="Arial" panose="020B0604020202020204" pitchFamily="34" charset="0"/>
                          <a:cs typeface="Arial" panose="020B0604020202020204" pitchFamily="34" charset="0"/>
                        </a:rPr>
                        <a:t>13,68</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30649" marR="30649" marT="0" marB="0"/>
                </a:tc>
                <a:tc>
                  <a:txBody>
                    <a:bodyPr/>
                    <a:lstStyle/>
                    <a:p>
                      <a:pPr algn="ctr">
                        <a:lnSpc>
                          <a:spcPct val="150000"/>
                        </a:lnSpc>
                        <a:spcAft>
                          <a:spcPts val="0"/>
                        </a:spcAft>
                      </a:pPr>
                      <a:r>
                        <a:rPr lang="de-DE" sz="2000" dirty="0">
                          <a:effectLst/>
                          <a:latin typeface="Arial" panose="020B0604020202020204" pitchFamily="34" charset="0"/>
                          <a:cs typeface="Arial" panose="020B0604020202020204" pitchFamily="34" charset="0"/>
                        </a:rPr>
                        <a:t>Beleuchtung</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30649" marR="30649" marT="0" marB="0"/>
                </a:tc>
                <a:tc>
                  <a:txBody>
                    <a:bodyPr/>
                    <a:lstStyle/>
                    <a:p>
                      <a:pPr algn="ctr">
                        <a:lnSpc>
                          <a:spcPct val="150000"/>
                        </a:lnSpc>
                        <a:spcAft>
                          <a:spcPts val="0"/>
                        </a:spcAft>
                      </a:pPr>
                      <a:r>
                        <a:rPr lang="de-DE" sz="2000" dirty="0">
                          <a:effectLst/>
                          <a:latin typeface="Arial" panose="020B0604020202020204" pitchFamily="34" charset="0"/>
                          <a:cs typeface="Arial" panose="020B0604020202020204" pitchFamily="34" charset="0"/>
                        </a:rPr>
                        <a:t>Dunkle Bereiche, defekte u. zu wenige Laternen</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30649" marR="30649" marT="0" marB="0"/>
                </a:tc>
                <a:extLst>
                  <a:ext uri="{0D108BD9-81ED-4DB2-BD59-A6C34878D82A}">
                    <a16:rowId xmlns:a16="http://schemas.microsoft.com/office/drawing/2014/main" val="3482553134"/>
                  </a:ext>
                </a:extLst>
              </a:tr>
              <a:tr h="272429">
                <a:tc>
                  <a:txBody>
                    <a:bodyPr/>
                    <a:lstStyle/>
                    <a:p>
                      <a:pPr algn="ctr">
                        <a:lnSpc>
                          <a:spcPct val="150000"/>
                        </a:lnSpc>
                        <a:spcAft>
                          <a:spcPts val="0"/>
                        </a:spcAft>
                      </a:pPr>
                      <a:r>
                        <a:rPr lang="de-DE" sz="2000">
                          <a:effectLst/>
                          <a:latin typeface="Arial" panose="020B0604020202020204" pitchFamily="34" charset="0"/>
                          <a:cs typeface="Arial" panose="020B0604020202020204" pitchFamily="34" charset="0"/>
                        </a:rPr>
                        <a:t>12,01</a:t>
                      </a:r>
                      <a:endParaRPr lang="de-DE" sz="2000">
                        <a:effectLst/>
                        <a:latin typeface="Arial" panose="020B0604020202020204" pitchFamily="34" charset="0"/>
                        <a:ea typeface="Calibri" panose="020F0502020204030204" pitchFamily="34" charset="0"/>
                        <a:cs typeface="Arial" panose="020B0604020202020204" pitchFamily="34" charset="0"/>
                      </a:endParaRPr>
                    </a:p>
                  </a:txBody>
                  <a:tcPr marL="30649" marR="30649" marT="0" marB="0"/>
                </a:tc>
                <a:tc>
                  <a:txBody>
                    <a:bodyPr/>
                    <a:lstStyle/>
                    <a:p>
                      <a:pPr algn="ctr">
                        <a:lnSpc>
                          <a:spcPct val="150000"/>
                        </a:lnSpc>
                        <a:spcAft>
                          <a:spcPts val="0"/>
                        </a:spcAft>
                      </a:pPr>
                      <a:r>
                        <a:rPr lang="de-DE" sz="2000" dirty="0">
                          <a:effectLst/>
                          <a:latin typeface="Arial" panose="020B0604020202020204" pitchFamily="34" charset="0"/>
                          <a:cs typeface="Arial" panose="020B0604020202020204" pitchFamily="34" charset="0"/>
                        </a:rPr>
                        <a:t>Stadtverwaltung, Politik</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30649" marR="30649" marT="0" marB="0"/>
                </a:tc>
                <a:tc>
                  <a:txBody>
                    <a:bodyPr/>
                    <a:lstStyle/>
                    <a:p>
                      <a:pPr algn="ctr">
                        <a:lnSpc>
                          <a:spcPct val="150000"/>
                        </a:lnSpc>
                        <a:spcAft>
                          <a:spcPts val="0"/>
                        </a:spcAft>
                      </a:pPr>
                      <a:r>
                        <a:rPr lang="de-DE" sz="2000" dirty="0">
                          <a:effectLst/>
                          <a:latin typeface="Arial" panose="020B0604020202020204" pitchFamily="34" charset="0"/>
                          <a:cs typeface="Arial" panose="020B0604020202020204" pitchFamily="34" charset="0"/>
                        </a:rPr>
                        <a:t>Schwimmbad, Steuern, Haushalt usw.</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30649" marR="30649" marT="0" marB="0"/>
                </a:tc>
                <a:extLst>
                  <a:ext uri="{0D108BD9-81ED-4DB2-BD59-A6C34878D82A}">
                    <a16:rowId xmlns:a16="http://schemas.microsoft.com/office/drawing/2014/main" val="1988328606"/>
                  </a:ext>
                </a:extLst>
              </a:tr>
              <a:tr h="250341">
                <a:tc>
                  <a:txBody>
                    <a:bodyPr/>
                    <a:lstStyle/>
                    <a:p>
                      <a:pPr algn="ctr">
                        <a:lnSpc>
                          <a:spcPct val="150000"/>
                        </a:lnSpc>
                        <a:spcAft>
                          <a:spcPts val="0"/>
                        </a:spcAft>
                      </a:pPr>
                      <a:r>
                        <a:rPr lang="de-DE" sz="2000" dirty="0">
                          <a:effectLst/>
                          <a:latin typeface="Arial" panose="020B0604020202020204" pitchFamily="34" charset="0"/>
                          <a:cs typeface="Arial" panose="020B0604020202020204" pitchFamily="34" charset="0"/>
                        </a:rPr>
                        <a:t>12,01</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30649" marR="30649" marT="0" marB="0"/>
                </a:tc>
                <a:tc>
                  <a:txBody>
                    <a:bodyPr/>
                    <a:lstStyle/>
                    <a:p>
                      <a:pPr algn="ctr">
                        <a:lnSpc>
                          <a:spcPct val="150000"/>
                        </a:lnSpc>
                        <a:spcAft>
                          <a:spcPts val="0"/>
                        </a:spcAft>
                      </a:pPr>
                      <a:r>
                        <a:rPr lang="de-DE" sz="2000" dirty="0">
                          <a:effectLst/>
                          <a:latin typeface="Arial" panose="020B0604020202020204" pitchFamily="34" charset="0"/>
                          <a:cs typeface="Arial" panose="020B0604020202020204" pitchFamily="34" charset="0"/>
                        </a:rPr>
                        <a:t>Müll, Sauberkeit</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30649" marR="30649" marT="0" marB="0"/>
                </a:tc>
                <a:tc>
                  <a:txBody>
                    <a:bodyPr/>
                    <a:lstStyle/>
                    <a:p>
                      <a:pPr algn="ctr">
                        <a:lnSpc>
                          <a:spcPct val="150000"/>
                        </a:lnSpc>
                        <a:spcAft>
                          <a:spcPts val="0"/>
                        </a:spcAft>
                      </a:pPr>
                      <a:r>
                        <a:rPr lang="de-DE" sz="2000" dirty="0">
                          <a:effectLst/>
                          <a:latin typeface="Arial" panose="020B0604020202020204" pitchFamily="34" charset="0"/>
                          <a:cs typeface="Arial" panose="020B0604020202020204" pitchFamily="34" charset="0"/>
                        </a:rPr>
                        <a:t>Sauberkeit allg., Hundekot</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30649" marR="30649" marT="0" marB="0"/>
                </a:tc>
                <a:extLst>
                  <a:ext uri="{0D108BD9-81ED-4DB2-BD59-A6C34878D82A}">
                    <a16:rowId xmlns:a16="http://schemas.microsoft.com/office/drawing/2014/main" val="986440625"/>
                  </a:ext>
                </a:extLst>
              </a:tr>
              <a:tr h="279791">
                <a:tc>
                  <a:txBody>
                    <a:bodyPr/>
                    <a:lstStyle/>
                    <a:p>
                      <a:pPr algn="ctr">
                        <a:lnSpc>
                          <a:spcPct val="150000"/>
                        </a:lnSpc>
                        <a:spcAft>
                          <a:spcPts val="0"/>
                        </a:spcAft>
                      </a:pPr>
                      <a:r>
                        <a:rPr lang="de-DE" sz="2000" dirty="0">
                          <a:effectLst/>
                          <a:latin typeface="Arial" panose="020B0604020202020204" pitchFamily="34" charset="0"/>
                          <a:cs typeface="Arial" panose="020B0604020202020204" pitchFamily="34" charset="0"/>
                        </a:rPr>
                        <a:t>11,73</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30649" marR="30649" marT="0" marB="0"/>
                </a:tc>
                <a:tc>
                  <a:txBody>
                    <a:bodyPr/>
                    <a:lstStyle/>
                    <a:p>
                      <a:pPr algn="ctr">
                        <a:lnSpc>
                          <a:spcPct val="150000"/>
                        </a:lnSpc>
                        <a:spcAft>
                          <a:spcPts val="0"/>
                        </a:spcAft>
                      </a:pPr>
                      <a:r>
                        <a:rPr lang="de-DE" sz="2000" dirty="0">
                          <a:effectLst/>
                          <a:latin typeface="Arial" panose="020B0604020202020204" pitchFamily="34" charset="0"/>
                          <a:cs typeface="Arial" panose="020B0604020202020204" pitchFamily="34" charset="0"/>
                        </a:rPr>
                        <a:t>Angstorte</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30649" marR="30649" marT="0" marB="0"/>
                </a:tc>
                <a:tc>
                  <a:txBody>
                    <a:bodyPr/>
                    <a:lstStyle/>
                    <a:p>
                      <a:pPr algn="ctr">
                        <a:lnSpc>
                          <a:spcPct val="150000"/>
                        </a:lnSpc>
                        <a:spcAft>
                          <a:spcPts val="0"/>
                        </a:spcAft>
                      </a:pPr>
                      <a:r>
                        <a:rPr lang="de-DE" sz="2000" dirty="0">
                          <a:effectLst/>
                          <a:latin typeface="Arial" panose="020B0604020202020204" pitchFamily="34" charset="0"/>
                          <a:cs typeface="Arial" panose="020B0604020202020204" pitchFamily="34" charset="0"/>
                        </a:rPr>
                        <a:t>Bahnhöfe, Wilhelm-Liebknecht-Straße,</a:t>
                      </a:r>
                      <a:br>
                        <a:rPr lang="de-DE" sz="2000" dirty="0">
                          <a:effectLst/>
                          <a:latin typeface="Arial" panose="020B0604020202020204" pitchFamily="34" charset="0"/>
                          <a:cs typeface="Arial" panose="020B0604020202020204" pitchFamily="34" charset="0"/>
                        </a:rPr>
                      </a:br>
                      <a:r>
                        <a:rPr lang="de-DE" sz="2000" dirty="0">
                          <a:effectLst/>
                          <a:latin typeface="Arial" panose="020B0604020202020204" pitchFamily="34" charset="0"/>
                          <a:cs typeface="Arial" panose="020B0604020202020204" pitchFamily="34" charset="0"/>
                        </a:rPr>
                        <a:t>Pfälzer Schloss </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30649" marR="30649" marT="0" marB="0"/>
                </a:tc>
                <a:extLst>
                  <a:ext uri="{0D108BD9-81ED-4DB2-BD59-A6C34878D82A}">
                    <a16:rowId xmlns:a16="http://schemas.microsoft.com/office/drawing/2014/main" val="3226474913"/>
                  </a:ext>
                </a:extLst>
              </a:tr>
              <a:tr h="279791">
                <a:tc>
                  <a:txBody>
                    <a:bodyPr/>
                    <a:lstStyle/>
                    <a:p>
                      <a:pPr algn="ctr">
                        <a:lnSpc>
                          <a:spcPct val="150000"/>
                        </a:lnSpc>
                        <a:spcAft>
                          <a:spcPts val="0"/>
                        </a:spcAft>
                      </a:pPr>
                      <a:r>
                        <a:rPr lang="de-DE" sz="2000" dirty="0">
                          <a:effectLst/>
                          <a:latin typeface="Arial" panose="020B0604020202020204" pitchFamily="34" charset="0"/>
                          <a:cs typeface="Arial" panose="020B0604020202020204" pitchFamily="34" charset="0"/>
                        </a:rPr>
                        <a:t>11,17</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30649" marR="30649" marT="0" marB="0"/>
                </a:tc>
                <a:tc>
                  <a:txBody>
                    <a:bodyPr/>
                    <a:lstStyle/>
                    <a:p>
                      <a:pPr algn="ctr">
                        <a:lnSpc>
                          <a:spcPct val="150000"/>
                        </a:lnSpc>
                        <a:spcAft>
                          <a:spcPts val="0"/>
                        </a:spcAft>
                      </a:pPr>
                      <a:r>
                        <a:rPr lang="de-DE" sz="2000" dirty="0">
                          <a:effectLst/>
                          <a:latin typeface="Arial" panose="020B0604020202020204" pitchFamily="34" charset="0"/>
                          <a:cs typeface="Arial" panose="020B0604020202020204" pitchFamily="34" charset="0"/>
                        </a:rPr>
                        <a:t>Sonstiges</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30649" marR="30649" marT="0" marB="0"/>
                </a:tc>
                <a:tc>
                  <a:txBody>
                    <a:bodyPr/>
                    <a:lstStyle/>
                    <a:p>
                      <a:pPr algn="ctr">
                        <a:lnSpc>
                          <a:spcPct val="150000"/>
                        </a:lnSpc>
                        <a:spcAft>
                          <a:spcPts val="0"/>
                        </a:spcAft>
                      </a:pPr>
                      <a:r>
                        <a:rPr lang="de-DE" sz="2000" dirty="0">
                          <a:effectLst/>
                          <a:latin typeface="Arial" panose="020B0604020202020204" pitchFamily="34" charset="0"/>
                          <a:cs typeface="Arial" panose="020B0604020202020204" pitchFamily="34" charset="0"/>
                        </a:rPr>
                        <a:t>Politische Beurteilungen, Demos usw.</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30649" marR="30649" marT="0" marB="0"/>
                </a:tc>
                <a:extLst>
                  <a:ext uri="{0D108BD9-81ED-4DB2-BD59-A6C34878D82A}">
                    <a16:rowId xmlns:a16="http://schemas.microsoft.com/office/drawing/2014/main" val="326500620"/>
                  </a:ext>
                </a:extLst>
              </a:tr>
              <a:tr h="257703">
                <a:tc>
                  <a:txBody>
                    <a:bodyPr/>
                    <a:lstStyle/>
                    <a:p>
                      <a:pPr algn="ctr">
                        <a:lnSpc>
                          <a:spcPct val="150000"/>
                        </a:lnSpc>
                        <a:spcAft>
                          <a:spcPts val="0"/>
                        </a:spcAft>
                      </a:pPr>
                      <a:r>
                        <a:rPr lang="de-DE" sz="2000" dirty="0">
                          <a:effectLst/>
                          <a:latin typeface="Arial" panose="020B0604020202020204" pitchFamily="34" charset="0"/>
                          <a:cs typeface="Arial" panose="020B0604020202020204" pitchFamily="34" charset="0"/>
                        </a:rPr>
                        <a:t>8,66</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30649" marR="30649" marT="0" marB="0"/>
                </a:tc>
                <a:tc>
                  <a:txBody>
                    <a:bodyPr/>
                    <a:lstStyle/>
                    <a:p>
                      <a:pPr algn="ctr">
                        <a:lnSpc>
                          <a:spcPct val="150000"/>
                        </a:lnSpc>
                        <a:spcAft>
                          <a:spcPts val="0"/>
                        </a:spcAft>
                      </a:pPr>
                      <a:r>
                        <a:rPr lang="de-DE" sz="2000" dirty="0">
                          <a:effectLst/>
                          <a:latin typeface="Arial" panose="020B0604020202020204" pitchFamily="34" charset="0"/>
                          <a:cs typeface="Arial" panose="020B0604020202020204" pitchFamily="34" charset="0"/>
                        </a:rPr>
                        <a:t>Migration</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30649" marR="30649" marT="0" marB="0"/>
                </a:tc>
                <a:tc>
                  <a:txBody>
                    <a:bodyPr/>
                    <a:lstStyle/>
                    <a:p>
                      <a:pPr algn="ctr">
                        <a:lnSpc>
                          <a:spcPct val="150000"/>
                        </a:lnSpc>
                        <a:spcAft>
                          <a:spcPts val="0"/>
                        </a:spcAft>
                      </a:pPr>
                      <a:r>
                        <a:rPr lang="de-DE" sz="2000" dirty="0">
                          <a:effectLst/>
                          <a:latin typeface="Arial" panose="020B0604020202020204" pitchFamily="34" charset="0"/>
                          <a:cs typeface="Arial" panose="020B0604020202020204" pitchFamily="34" charset="0"/>
                        </a:rPr>
                        <a:t>Zahl der Migranten, Thema Integration allgemein </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30649" marR="30649" marT="0" marB="0"/>
                </a:tc>
                <a:extLst>
                  <a:ext uri="{0D108BD9-81ED-4DB2-BD59-A6C34878D82A}">
                    <a16:rowId xmlns:a16="http://schemas.microsoft.com/office/drawing/2014/main" val="485306416"/>
                  </a:ext>
                </a:extLst>
              </a:tr>
              <a:tr h="274214">
                <a:tc>
                  <a:txBody>
                    <a:bodyPr/>
                    <a:lstStyle/>
                    <a:p>
                      <a:pPr algn="ctr">
                        <a:lnSpc>
                          <a:spcPct val="150000"/>
                        </a:lnSpc>
                        <a:spcAft>
                          <a:spcPts val="0"/>
                        </a:spcAft>
                      </a:pPr>
                      <a:r>
                        <a:rPr lang="de-DE" sz="2000" dirty="0">
                          <a:effectLst/>
                          <a:latin typeface="Arial" panose="020B0604020202020204" pitchFamily="34" charset="0"/>
                          <a:cs typeface="Arial" panose="020B0604020202020204" pitchFamily="34" charset="0"/>
                        </a:rPr>
                        <a:t>6,15</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30649" marR="30649" marT="0" marB="0"/>
                </a:tc>
                <a:tc>
                  <a:txBody>
                    <a:bodyPr/>
                    <a:lstStyle/>
                    <a:p>
                      <a:pPr algn="ctr">
                        <a:lnSpc>
                          <a:spcPct val="150000"/>
                        </a:lnSpc>
                        <a:spcAft>
                          <a:spcPts val="0"/>
                        </a:spcAft>
                      </a:pPr>
                      <a:r>
                        <a:rPr lang="de-DE" sz="2000" dirty="0">
                          <a:effectLst/>
                          <a:latin typeface="Arial" panose="020B0604020202020204" pitchFamily="34" charset="0"/>
                          <a:cs typeface="Arial" panose="020B0604020202020204" pitchFamily="34" charset="0"/>
                        </a:rPr>
                        <a:t>ÖPNV</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30649" marR="30649" marT="0" marB="0"/>
                </a:tc>
                <a:tc>
                  <a:txBody>
                    <a:bodyPr/>
                    <a:lstStyle/>
                    <a:p>
                      <a:pPr algn="ctr">
                        <a:lnSpc>
                          <a:spcPct val="150000"/>
                        </a:lnSpc>
                        <a:spcAft>
                          <a:spcPts val="0"/>
                        </a:spcAft>
                      </a:pPr>
                      <a:r>
                        <a:rPr lang="de-DE" sz="2000" dirty="0">
                          <a:effectLst/>
                          <a:latin typeface="Arial" panose="020B0604020202020204" pitchFamily="34" charset="0"/>
                          <a:cs typeface="Arial" panose="020B0604020202020204" pitchFamily="34" charset="0"/>
                        </a:rPr>
                        <a:t>Anbindung der Stadtteile</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30649" marR="30649" marT="0" marB="0"/>
                </a:tc>
                <a:extLst>
                  <a:ext uri="{0D108BD9-81ED-4DB2-BD59-A6C34878D82A}">
                    <a16:rowId xmlns:a16="http://schemas.microsoft.com/office/drawing/2014/main" val="1585008663"/>
                  </a:ext>
                </a:extLst>
              </a:tr>
              <a:tr h="274214">
                <a:tc>
                  <a:txBody>
                    <a:bodyPr/>
                    <a:lstStyle/>
                    <a:p>
                      <a:pPr algn="ctr">
                        <a:lnSpc>
                          <a:spcPct val="150000"/>
                        </a:lnSpc>
                        <a:spcAft>
                          <a:spcPts val="0"/>
                        </a:spcAft>
                      </a:pPr>
                      <a:r>
                        <a:rPr lang="de-DE" sz="2000" dirty="0">
                          <a:effectLst/>
                          <a:latin typeface="Arial" panose="020B0604020202020204" pitchFamily="34" charset="0"/>
                          <a:cs typeface="Arial" panose="020B0604020202020204" pitchFamily="34" charset="0"/>
                        </a:rPr>
                        <a:t>5,02</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30649" marR="30649" marT="0" marB="0"/>
                </a:tc>
                <a:tc>
                  <a:txBody>
                    <a:bodyPr/>
                    <a:lstStyle/>
                    <a:p>
                      <a:pPr algn="ctr">
                        <a:lnSpc>
                          <a:spcPct val="150000"/>
                        </a:lnSpc>
                        <a:spcAft>
                          <a:spcPts val="0"/>
                        </a:spcAft>
                      </a:pPr>
                      <a:r>
                        <a:rPr lang="de-DE" sz="2000" dirty="0">
                          <a:effectLst/>
                          <a:latin typeface="Arial" panose="020B0604020202020204" pitchFamily="34" charset="0"/>
                          <a:cs typeface="Arial" panose="020B0604020202020204" pitchFamily="34" charset="0"/>
                        </a:rPr>
                        <a:t>Wohnen</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30649" marR="30649" marT="0" marB="0"/>
                </a:tc>
                <a:tc>
                  <a:txBody>
                    <a:bodyPr/>
                    <a:lstStyle/>
                    <a:p>
                      <a:pPr algn="ctr">
                        <a:lnSpc>
                          <a:spcPct val="150000"/>
                        </a:lnSpc>
                        <a:spcAft>
                          <a:spcPts val="0"/>
                        </a:spcAft>
                      </a:pPr>
                      <a:r>
                        <a:rPr lang="de-DE" sz="2000" dirty="0">
                          <a:effectLst/>
                          <a:latin typeface="Arial" panose="020B0604020202020204" pitchFamily="34" charset="0"/>
                          <a:cs typeface="Arial" panose="020B0604020202020204" pitchFamily="34" charset="0"/>
                        </a:rPr>
                        <a:t>Bezahlbarer Wohnraum</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30649" marR="30649" marT="0" marB="0"/>
                </a:tc>
                <a:extLst>
                  <a:ext uri="{0D108BD9-81ED-4DB2-BD59-A6C34878D82A}">
                    <a16:rowId xmlns:a16="http://schemas.microsoft.com/office/drawing/2014/main" val="1409187783"/>
                  </a:ext>
                </a:extLst>
              </a:tr>
              <a:tr h="315773">
                <a:tc>
                  <a:txBody>
                    <a:bodyPr/>
                    <a:lstStyle/>
                    <a:p>
                      <a:pPr algn="ctr">
                        <a:lnSpc>
                          <a:spcPct val="150000"/>
                        </a:lnSpc>
                        <a:spcAft>
                          <a:spcPts val="0"/>
                        </a:spcAft>
                      </a:pPr>
                      <a:r>
                        <a:rPr lang="de-DE" sz="2000" dirty="0">
                          <a:effectLst/>
                          <a:latin typeface="Arial" panose="020B0604020202020204" pitchFamily="34" charset="0"/>
                          <a:cs typeface="Arial" panose="020B0604020202020204" pitchFamily="34" charset="0"/>
                        </a:rPr>
                        <a:t>4,46</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30649" marR="30649" marT="0" marB="0"/>
                </a:tc>
                <a:tc>
                  <a:txBody>
                    <a:bodyPr/>
                    <a:lstStyle/>
                    <a:p>
                      <a:pPr algn="ctr">
                        <a:lnSpc>
                          <a:spcPct val="150000"/>
                        </a:lnSpc>
                        <a:spcAft>
                          <a:spcPts val="0"/>
                        </a:spcAft>
                      </a:pPr>
                      <a:r>
                        <a:rPr lang="de-DE" sz="2000" dirty="0">
                          <a:effectLst/>
                          <a:latin typeface="Arial" panose="020B0604020202020204" pitchFamily="34" charset="0"/>
                          <a:cs typeface="Arial" panose="020B0604020202020204" pitchFamily="34" charset="0"/>
                        </a:rPr>
                        <a:t>Gewerbe</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30649" marR="30649" marT="0" marB="0"/>
                </a:tc>
                <a:tc>
                  <a:txBody>
                    <a:bodyPr/>
                    <a:lstStyle/>
                    <a:p>
                      <a:pPr algn="ctr">
                        <a:lnSpc>
                          <a:spcPct val="150000"/>
                        </a:lnSpc>
                        <a:spcAft>
                          <a:spcPts val="0"/>
                        </a:spcAft>
                      </a:pPr>
                      <a:r>
                        <a:rPr lang="de-DE" sz="2000" dirty="0">
                          <a:effectLst/>
                          <a:latin typeface="Arial" panose="020B0604020202020204" pitchFamily="34" charset="0"/>
                          <a:cs typeface="Arial" panose="020B0604020202020204" pitchFamily="34" charset="0"/>
                        </a:rPr>
                        <a:t>Leerstände, Rückgang Einzelhandel</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30649" marR="30649" marT="0" marB="0"/>
                </a:tc>
                <a:extLst>
                  <a:ext uri="{0D108BD9-81ED-4DB2-BD59-A6C34878D82A}">
                    <a16:rowId xmlns:a16="http://schemas.microsoft.com/office/drawing/2014/main" val="3482835024"/>
                  </a:ext>
                </a:extLst>
              </a:tr>
              <a:tr h="129307">
                <a:tc>
                  <a:txBody>
                    <a:bodyPr/>
                    <a:lstStyle/>
                    <a:p>
                      <a:pPr algn="ctr">
                        <a:lnSpc>
                          <a:spcPct val="150000"/>
                        </a:lnSpc>
                        <a:spcAft>
                          <a:spcPts val="0"/>
                        </a:spcAft>
                      </a:pPr>
                      <a:r>
                        <a:rPr lang="de-DE" sz="2000" dirty="0">
                          <a:effectLst/>
                          <a:latin typeface="Arial" panose="020B0604020202020204" pitchFamily="34" charset="0"/>
                          <a:cs typeface="Arial" panose="020B0604020202020204" pitchFamily="34" charset="0"/>
                        </a:rPr>
                        <a:t>3,63</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30649" marR="30649" marT="0" marB="0"/>
                </a:tc>
                <a:tc>
                  <a:txBody>
                    <a:bodyPr/>
                    <a:lstStyle/>
                    <a:p>
                      <a:pPr algn="ctr">
                        <a:lnSpc>
                          <a:spcPct val="150000"/>
                        </a:lnSpc>
                        <a:spcAft>
                          <a:spcPts val="0"/>
                        </a:spcAft>
                      </a:pPr>
                      <a:r>
                        <a:rPr lang="de-DE" sz="2000" dirty="0">
                          <a:effectLst/>
                          <a:latin typeface="Arial" panose="020B0604020202020204" pitchFamily="34" charset="0"/>
                          <a:cs typeface="Arial" panose="020B0604020202020204" pitchFamily="34" charset="0"/>
                        </a:rPr>
                        <a:t>Natur, Umwelt</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30649" marR="30649" marT="0" marB="0"/>
                </a:tc>
                <a:tc>
                  <a:txBody>
                    <a:bodyPr/>
                    <a:lstStyle/>
                    <a:p>
                      <a:pPr algn="ctr">
                        <a:lnSpc>
                          <a:spcPct val="150000"/>
                        </a:lnSpc>
                        <a:spcAft>
                          <a:spcPts val="0"/>
                        </a:spcAft>
                      </a:pPr>
                      <a:r>
                        <a:rPr lang="de-DE" sz="2000" dirty="0">
                          <a:effectLst/>
                          <a:latin typeface="Arial" panose="020B0604020202020204" pitchFamily="34" charset="0"/>
                          <a:cs typeface="Arial" panose="020B0604020202020204" pitchFamily="34" charset="0"/>
                        </a:rPr>
                        <a:t>Windkraftausbau</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30649" marR="30649" marT="0" marB="0"/>
                </a:tc>
                <a:extLst>
                  <a:ext uri="{0D108BD9-81ED-4DB2-BD59-A6C34878D82A}">
                    <a16:rowId xmlns:a16="http://schemas.microsoft.com/office/drawing/2014/main" val="3638101456"/>
                  </a:ext>
                </a:extLst>
              </a:tr>
            </a:tbl>
          </a:graphicData>
        </a:graphic>
      </p:graphicFrame>
      <p:pic>
        <p:nvPicPr>
          <p:cNvPr id="10" name="Grafik 9">
            <a:extLst>
              <a:ext uri="{FF2B5EF4-FFF2-40B4-BE49-F238E27FC236}">
                <a16:creationId xmlns:a16="http://schemas.microsoft.com/office/drawing/2014/main" id="{DF966685-A20B-46C6-8042-95D2B5521501}"/>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48424" y="123894"/>
            <a:ext cx="630115" cy="1054276"/>
          </a:xfrm>
          <a:prstGeom prst="rect">
            <a:avLst/>
          </a:prstGeom>
          <a:noFill/>
          <a:ln>
            <a:noFill/>
          </a:ln>
          <a:extLst/>
        </p:spPr>
      </p:pic>
    </p:spTree>
    <p:extLst>
      <p:ext uri="{BB962C8B-B14F-4D97-AF65-F5344CB8AC3E}">
        <p14:creationId xmlns:p14="http://schemas.microsoft.com/office/powerpoint/2010/main" val="41277238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D061B7B0-0CE8-4D6E-A739-5FA549EAE2C4}"/>
              </a:ext>
            </a:extLst>
          </p:cNvPr>
          <p:cNvSpPr>
            <a:spLocks noGrp="1"/>
          </p:cNvSpPr>
          <p:nvPr>
            <p:ph type="dt" sz="half" idx="10"/>
          </p:nvPr>
        </p:nvSpPr>
        <p:spPr/>
        <p:txBody>
          <a:bodyPr/>
          <a:lstStyle/>
          <a:p>
            <a:r>
              <a:rPr lang="de-DE"/>
              <a:t>30. Oktober 2024</a:t>
            </a:r>
            <a:endParaRPr lang="de-DE" dirty="0"/>
          </a:p>
        </p:txBody>
      </p:sp>
      <p:sp>
        <p:nvSpPr>
          <p:cNvPr id="5" name="Fußzeilenplatzhalter 4">
            <a:extLst>
              <a:ext uri="{FF2B5EF4-FFF2-40B4-BE49-F238E27FC236}">
                <a16:creationId xmlns:a16="http://schemas.microsoft.com/office/drawing/2014/main" id="{23ECE974-A274-4003-8CF0-AFBAC0C6203C}"/>
              </a:ext>
            </a:extLst>
          </p:cNvPr>
          <p:cNvSpPr>
            <a:spLocks noGrp="1"/>
          </p:cNvSpPr>
          <p:nvPr>
            <p:ph type="ftr" sz="quarter" idx="11"/>
          </p:nvPr>
        </p:nvSpPr>
        <p:spPr/>
        <p:txBody>
          <a:bodyPr/>
          <a:lstStyle/>
          <a:p>
            <a:r>
              <a:rPr lang="de-DE"/>
              <a:t>Vorstellung KOMPASS-Bürgerbefragung</a:t>
            </a:r>
            <a:endParaRPr lang="de-DE" dirty="0"/>
          </a:p>
        </p:txBody>
      </p:sp>
      <p:sp>
        <p:nvSpPr>
          <p:cNvPr id="6" name="Foliennummernplatzhalter 5">
            <a:extLst>
              <a:ext uri="{FF2B5EF4-FFF2-40B4-BE49-F238E27FC236}">
                <a16:creationId xmlns:a16="http://schemas.microsoft.com/office/drawing/2014/main" id="{FC99BAA5-55BA-4450-8C33-F91663040046}"/>
              </a:ext>
            </a:extLst>
          </p:cNvPr>
          <p:cNvSpPr>
            <a:spLocks noGrp="1"/>
          </p:cNvSpPr>
          <p:nvPr>
            <p:ph type="sldNum" sz="quarter" idx="12"/>
          </p:nvPr>
        </p:nvSpPr>
        <p:spPr/>
        <p:txBody>
          <a:bodyPr/>
          <a:lstStyle/>
          <a:p>
            <a:fld id="{C6A3B9A7-0371-4992-ACD1-30E4F2BAE17D}" type="slidenum">
              <a:rPr lang="de-DE" smtClean="0"/>
              <a:pPr/>
              <a:t>14</a:t>
            </a:fld>
            <a:endParaRPr lang="de-DE" dirty="0"/>
          </a:p>
        </p:txBody>
      </p:sp>
      <p:sp>
        <p:nvSpPr>
          <p:cNvPr id="2" name="Titel 1">
            <a:extLst>
              <a:ext uri="{FF2B5EF4-FFF2-40B4-BE49-F238E27FC236}">
                <a16:creationId xmlns:a16="http://schemas.microsoft.com/office/drawing/2014/main" id="{476C6C98-3676-4666-BE42-DC0F38404744}"/>
              </a:ext>
            </a:extLst>
          </p:cNvPr>
          <p:cNvSpPr>
            <a:spLocks noGrp="1"/>
          </p:cNvSpPr>
          <p:nvPr>
            <p:ph type="title"/>
          </p:nvPr>
        </p:nvSpPr>
        <p:spPr>
          <a:xfrm>
            <a:off x="753139" y="1460279"/>
            <a:ext cx="10515600" cy="4515218"/>
          </a:xfrm>
        </p:spPr>
        <p:txBody>
          <a:bodyPr anchor="t">
            <a:noAutofit/>
          </a:bodyPr>
          <a:lstStyle/>
          <a:p>
            <a:r>
              <a:rPr lang="de-DE" b="0" u="sng" dirty="0"/>
              <a:t>Fazit:</a:t>
            </a:r>
            <a:br>
              <a:rPr lang="de-DE" b="0" u="sng" dirty="0"/>
            </a:br>
            <a:br>
              <a:rPr lang="de-DE" b="0" dirty="0"/>
            </a:br>
            <a:r>
              <a:rPr lang="de-DE" b="0" dirty="0"/>
              <a:t>Die dringlichsten Probleme werden in Bezug auf die Erhöhung der Polizeipräsenz und allgemein im Straßenverkehr wahrgenommen (Tempo 30, Parken, Gehwege, Radwege). </a:t>
            </a:r>
            <a:br>
              <a:rPr lang="de-DE" b="0" dirty="0"/>
            </a:br>
            <a:endParaRPr lang="de-DE" b="0" dirty="0"/>
          </a:p>
        </p:txBody>
      </p:sp>
      <p:sp>
        <p:nvSpPr>
          <p:cNvPr id="8" name="Titel 6">
            <a:extLst>
              <a:ext uri="{FF2B5EF4-FFF2-40B4-BE49-F238E27FC236}">
                <a16:creationId xmlns:a16="http://schemas.microsoft.com/office/drawing/2014/main" id="{D222743B-1793-41F3-9363-8A4EEB205A54}"/>
              </a:ext>
            </a:extLst>
          </p:cNvPr>
          <p:cNvSpPr txBox="1">
            <a:spLocks/>
          </p:cNvSpPr>
          <p:nvPr/>
        </p:nvSpPr>
        <p:spPr>
          <a:xfrm>
            <a:off x="838200" y="365126"/>
            <a:ext cx="10515600" cy="81304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a:lstStyle>
          <a:p>
            <a:r>
              <a:rPr lang="de-DE" dirty="0"/>
              <a:t>Die 3 dringlichsten Probleme</a:t>
            </a:r>
          </a:p>
        </p:txBody>
      </p:sp>
      <p:pic>
        <p:nvPicPr>
          <p:cNvPr id="9" name="Grafik 8">
            <a:extLst>
              <a:ext uri="{FF2B5EF4-FFF2-40B4-BE49-F238E27FC236}">
                <a16:creationId xmlns:a16="http://schemas.microsoft.com/office/drawing/2014/main" id="{5451B158-53D3-4B96-A8DA-D00F91B04143}"/>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48424" y="123894"/>
            <a:ext cx="630115" cy="1054276"/>
          </a:xfrm>
          <a:prstGeom prst="rect">
            <a:avLst/>
          </a:prstGeom>
          <a:noFill/>
          <a:ln>
            <a:noFill/>
          </a:ln>
          <a:extLst/>
        </p:spPr>
      </p:pic>
    </p:spTree>
    <p:extLst>
      <p:ext uri="{BB962C8B-B14F-4D97-AF65-F5344CB8AC3E}">
        <p14:creationId xmlns:p14="http://schemas.microsoft.com/office/powerpoint/2010/main" val="22980819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1E50B747-A6A5-4256-8058-BBA91187328A}"/>
              </a:ext>
            </a:extLst>
          </p:cNvPr>
          <p:cNvSpPr>
            <a:spLocks noGrp="1"/>
          </p:cNvSpPr>
          <p:nvPr>
            <p:ph type="dt" sz="half" idx="10"/>
          </p:nvPr>
        </p:nvSpPr>
        <p:spPr/>
        <p:txBody>
          <a:bodyPr/>
          <a:lstStyle/>
          <a:p>
            <a:r>
              <a:rPr lang="de-DE"/>
              <a:t>30. Oktober 2024</a:t>
            </a:r>
            <a:endParaRPr lang="de-DE" dirty="0"/>
          </a:p>
        </p:txBody>
      </p:sp>
      <p:sp>
        <p:nvSpPr>
          <p:cNvPr id="5" name="Fußzeilenplatzhalter 4">
            <a:extLst>
              <a:ext uri="{FF2B5EF4-FFF2-40B4-BE49-F238E27FC236}">
                <a16:creationId xmlns:a16="http://schemas.microsoft.com/office/drawing/2014/main" id="{5EE4CF3F-8BDE-4A86-B062-7A34BAEBA0E4}"/>
              </a:ext>
            </a:extLst>
          </p:cNvPr>
          <p:cNvSpPr>
            <a:spLocks noGrp="1"/>
          </p:cNvSpPr>
          <p:nvPr>
            <p:ph type="ftr" sz="quarter" idx="11"/>
          </p:nvPr>
        </p:nvSpPr>
        <p:spPr/>
        <p:txBody>
          <a:bodyPr/>
          <a:lstStyle/>
          <a:p>
            <a:r>
              <a:rPr lang="de-DE"/>
              <a:t>Vorstellung KOMPASS-Bürgerbefragung</a:t>
            </a:r>
            <a:endParaRPr lang="de-DE" dirty="0"/>
          </a:p>
        </p:txBody>
      </p:sp>
      <p:sp>
        <p:nvSpPr>
          <p:cNvPr id="6" name="Foliennummernplatzhalter 5">
            <a:extLst>
              <a:ext uri="{FF2B5EF4-FFF2-40B4-BE49-F238E27FC236}">
                <a16:creationId xmlns:a16="http://schemas.microsoft.com/office/drawing/2014/main" id="{BCBF81C9-B9AC-4E2F-BDA8-CACE5A847AD7}"/>
              </a:ext>
            </a:extLst>
          </p:cNvPr>
          <p:cNvSpPr>
            <a:spLocks noGrp="1"/>
          </p:cNvSpPr>
          <p:nvPr>
            <p:ph type="sldNum" sz="quarter" idx="12"/>
          </p:nvPr>
        </p:nvSpPr>
        <p:spPr/>
        <p:txBody>
          <a:bodyPr/>
          <a:lstStyle/>
          <a:p>
            <a:fld id="{C6A3B9A7-0371-4992-ACD1-30E4F2BAE17D}" type="slidenum">
              <a:rPr lang="de-DE" smtClean="0"/>
              <a:pPr/>
              <a:t>15</a:t>
            </a:fld>
            <a:endParaRPr lang="de-DE" dirty="0"/>
          </a:p>
        </p:txBody>
      </p:sp>
      <p:graphicFrame>
        <p:nvGraphicFramePr>
          <p:cNvPr id="8" name="Diagramm 7">
            <a:extLst>
              <a:ext uri="{FF2B5EF4-FFF2-40B4-BE49-F238E27FC236}">
                <a16:creationId xmlns:a16="http://schemas.microsoft.com/office/drawing/2014/main" id="{BD47BA61-711A-499A-8B01-93E60B75D25B}"/>
              </a:ext>
            </a:extLst>
          </p:cNvPr>
          <p:cNvGraphicFramePr/>
          <p:nvPr>
            <p:extLst>
              <p:ext uri="{D42A27DB-BD31-4B8C-83A1-F6EECF244321}">
                <p14:modId xmlns:p14="http://schemas.microsoft.com/office/powerpoint/2010/main" val="3291661349"/>
              </p:ext>
            </p:extLst>
          </p:nvPr>
        </p:nvGraphicFramePr>
        <p:xfrm>
          <a:off x="139399" y="1712828"/>
          <a:ext cx="4465686" cy="3432344"/>
        </p:xfrm>
        <a:graphic>
          <a:graphicData uri="http://schemas.openxmlformats.org/drawingml/2006/chart">
            <c:chart xmlns:c="http://schemas.openxmlformats.org/drawingml/2006/chart" xmlns:r="http://schemas.openxmlformats.org/officeDocument/2006/relationships" r:id="rId2"/>
          </a:graphicData>
        </a:graphic>
      </p:graphicFrame>
      <p:sp>
        <p:nvSpPr>
          <p:cNvPr id="9" name="Titel 6">
            <a:extLst>
              <a:ext uri="{FF2B5EF4-FFF2-40B4-BE49-F238E27FC236}">
                <a16:creationId xmlns:a16="http://schemas.microsoft.com/office/drawing/2014/main" id="{A5CFB0E1-A459-4B35-B517-EF96E58F39FC}"/>
              </a:ext>
            </a:extLst>
          </p:cNvPr>
          <p:cNvSpPr txBox="1">
            <a:spLocks/>
          </p:cNvSpPr>
          <p:nvPr/>
        </p:nvSpPr>
        <p:spPr>
          <a:xfrm>
            <a:off x="742505" y="365126"/>
            <a:ext cx="10515600" cy="81304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a:lstStyle>
          <a:p>
            <a:r>
              <a:rPr lang="de-DE" dirty="0"/>
              <a:t>Unsichere Orte</a:t>
            </a:r>
          </a:p>
        </p:txBody>
      </p:sp>
      <p:pic>
        <p:nvPicPr>
          <p:cNvPr id="10" name="Grafik 9">
            <a:extLst>
              <a:ext uri="{FF2B5EF4-FFF2-40B4-BE49-F238E27FC236}">
                <a16:creationId xmlns:a16="http://schemas.microsoft.com/office/drawing/2014/main" id="{611B257D-849F-4244-A7D9-88AE26FDED36}"/>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48424" y="123894"/>
            <a:ext cx="630115" cy="1054276"/>
          </a:xfrm>
          <a:prstGeom prst="rect">
            <a:avLst/>
          </a:prstGeom>
          <a:noFill/>
          <a:ln>
            <a:noFill/>
          </a:ln>
          <a:extLst/>
        </p:spPr>
      </p:pic>
      <p:graphicFrame>
        <p:nvGraphicFramePr>
          <p:cNvPr id="13" name="Tabelle 12">
            <a:extLst>
              <a:ext uri="{FF2B5EF4-FFF2-40B4-BE49-F238E27FC236}">
                <a16:creationId xmlns:a16="http://schemas.microsoft.com/office/drawing/2014/main" id="{22E3CA3F-FD34-4504-AB26-BCC5EF5B95C0}"/>
              </a:ext>
            </a:extLst>
          </p:cNvPr>
          <p:cNvGraphicFramePr>
            <a:graphicFrameLocks noGrp="1"/>
          </p:cNvGraphicFramePr>
          <p:nvPr>
            <p:extLst>
              <p:ext uri="{D42A27DB-BD31-4B8C-83A1-F6EECF244321}">
                <p14:modId xmlns:p14="http://schemas.microsoft.com/office/powerpoint/2010/main" val="1924186046"/>
              </p:ext>
            </p:extLst>
          </p:nvPr>
        </p:nvGraphicFramePr>
        <p:xfrm>
          <a:off x="4508205" y="2094632"/>
          <a:ext cx="7376660" cy="2468880"/>
        </p:xfrm>
        <a:graphic>
          <a:graphicData uri="http://schemas.openxmlformats.org/drawingml/2006/table">
            <a:tbl>
              <a:tblPr firstRow="1" bandRow="1">
                <a:tableStyleId>{BC89EF96-8CEA-46FF-86C4-4CE0E7609802}</a:tableStyleId>
              </a:tblPr>
              <a:tblGrid>
                <a:gridCol w="7376660">
                  <a:extLst>
                    <a:ext uri="{9D8B030D-6E8A-4147-A177-3AD203B41FA5}">
                      <a16:colId xmlns:a16="http://schemas.microsoft.com/office/drawing/2014/main" val="1045484158"/>
                    </a:ext>
                  </a:extLst>
                </a:gridCol>
              </a:tblGrid>
              <a:tr h="370840">
                <a:tc>
                  <a:txBody>
                    <a:bodyPr/>
                    <a:lstStyle/>
                    <a:p>
                      <a:r>
                        <a:rPr lang="de-DE" sz="2400" b="1" dirty="0">
                          <a:latin typeface="Arial" panose="020B0604020202020204" pitchFamily="34" charset="0"/>
                          <a:cs typeface="Arial" panose="020B0604020202020204" pitchFamily="34" charset="0"/>
                        </a:rPr>
                        <a:t>Gesamte Stadt mit Ortsteilen (17,88 %)</a:t>
                      </a:r>
                      <a:br>
                        <a:rPr lang="de-DE" sz="2400" b="1" dirty="0">
                          <a:latin typeface="Arial" panose="020B0604020202020204" pitchFamily="34" charset="0"/>
                          <a:cs typeface="Arial" panose="020B0604020202020204" pitchFamily="34" charset="0"/>
                        </a:rPr>
                      </a:br>
                      <a:r>
                        <a:rPr lang="de-DE" sz="2400" b="0" dirty="0">
                          <a:latin typeface="Arial" panose="020B0604020202020204" pitchFamily="34" charset="0"/>
                          <a:cs typeface="Arial" panose="020B0604020202020204" pitchFamily="34" charset="0"/>
                        </a:rPr>
                        <a:t>in dem Abend- und Nachtstunden</a:t>
                      </a:r>
                      <a:endParaRPr lang="de-DE" sz="24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42185857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2400" b="1" dirty="0">
                          <a:effectLst/>
                          <a:latin typeface="Arial" panose="020B0604020202020204" pitchFamily="34" charset="0"/>
                          <a:cs typeface="Arial" panose="020B0604020202020204" pitchFamily="34" charset="0"/>
                        </a:rPr>
                        <a:t>Bahnhöfe (14,53 %)</a:t>
                      </a:r>
                      <a:endParaRPr lang="de-DE" sz="2400" b="1" dirty="0">
                        <a:effectLst/>
                        <a:latin typeface="Arial" panose="020B0604020202020204" pitchFamily="34" charset="0"/>
                        <a:ea typeface="Calibri" panose="020F0502020204030204" pitchFamily="34" charset="0"/>
                        <a:cs typeface="Arial" panose="020B0604020202020204" pitchFamily="34" charset="0"/>
                      </a:endParaRPr>
                    </a:p>
                    <a:p>
                      <a:r>
                        <a:rPr lang="de-DE" sz="2400" b="0" dirty="0">
                          <a:latin typeface="Arial" panose="020B0604020202020204" pitchFamily="34" charset="0"/>
                          <a:cs typeface="Arial" panose="020B0604020202020204" pitchFamily="34" charset="0"/>
                        </a:rPr>
                        <a:t>Kriminalität und Dunkelheit</a:t>
                      </a:r>
                    </a:p>
                  </a:txBody>
                  <a:tcPr/>
                </a:tc>
                <a:extLst>
                  <a:ext uri="{0D108BD9-81ED-4DB2-BD59-A6C34878D82A}">
                    <a16:rowId xmlns:a16="http://schemas.microsoft.com/office/drawing/2014/main" val="936989047"/>
                  </a:ext>
                </a:extLst>
              </a:tr>
              <a:tr h="370840">
                <a:tc>
                  <a:txBody>
                    <a:bodyPr/>
                    <a:lstStyle/>
                    <a:p>
                      <a:r>
                        <a:rPr lang="de-DE" sz="2400" b="1" dirty="0">
                          <a:latin typeface="Arial" panose="020B0604020202020204" pitchFamily="34" charset="0"/>
                          <a:cs typeface="Arial" panose="020B0604020202020204" pitchFamily="34" charset="0"/>
                        </a:rPr>
                        <a:t>Einzelne Gebiete in der Stadt (11,45 %)</a:t>
                      </a:r>
                    </a:p>
                    <a:p>
                      <a:r>
                        <a:rPr lang="de-DE" sz="2400" b="0" dirty="0">
                          <a:latin typeface="Arial" panose="020B0604020202020204" pitchFamily="34" charset="0"/>
                          <a:cs typeface="Arial" panose="020B0604020202020204" pitchFamily="34" charset="0"/>
                        </a:rPr>
                        <a:t>Fehlende oder defekte Laternen (z.B. tiefe Wiesen)</a:t>
                      </a:r>
                    </a:p>
                  </a:txBody>
                  <a:tcPr/>
                </a:tc>
                <a:extLst>
                  <a:ext uri="{0D108BD9-81ED-4DB2-BD59-A6C34878D82A}">
                    <a16:rowId xmlns:a16="http://schemas.microsoft.com/office/drawing/2014/main" val="2482273020"/>
                  </a:ext>
                </a:extLst>
              </a:tr>
            </a:tbl>
          </a:graphicData>
        </a:graphic>
      </p:graphicFrame>
    </p:spTree>
    <p:extLst>
      <p:ext uri="{BB962C8B-B14F-4D97-AF65-F5344CB8AC3E}">
        <p14:creationId xmlns:p14="http://schemas.microsoft.com/office/powerpoint/2010/main" val="1252497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4A7D4D21-C246-46A1-B6E7-6AAB4561DC17}"/>
              </a:ext>
            </a:extLst>
          </p:cNvPr>
          <p:cNvSpPr>
            <a:spLocks noGrp="1"/>
          </p:cNvSpPr>
          <p:nvPr>
            <p:ph type="dt" sz="half" idx="10"/>
          </p:nvPr>
        </p:nvSpPr>
        <p:spPr/>
        <p:txBody>
          <a:bodyPr/>
          <a:lstStyle/>
          <a:p>
            <a:r>
              <a:rPr lang="de-DE"/>
              <a:t>30. Oktober 2024</a:t>
            </a:r>
            <a:endParaRPr lang="de-DE" dirty="0"/>
          </a:p>
        </p:txBody>
      </p:sp>
      <p:sp>
        <p:nvSpPr>
          <p:cNvPr id="5" name="Fußzeilenplatzhalter 4">
            <a:extLst>
              <a:ext uri="{FF2B5EF4-FFF2-40B4-BE49-F238E27FC236}">
                <a16:creationId xmlns:a16="http://schemas.microsoft.com/office/drawing/2014/main" id="{5BE109F9-D926-40EB-B980-F89D4762E6B3}"/>
              </a:ext>
            </a:extLst>
          </p:cNvPr>
          <p:cNvSpPr>
            <a:spLocks noGrp="1"/>
          </p:cNvSpPr>
          <p:nvPr>
            <p:ph type="ftr" sz="quarter" idx="11"/>
          </p:nvPr>
        </p:nvSpPr>
        <p:spPr/>
        <p:txBody>
          <a:bodyPr/>
          <a:lstStyle/>
          <a:p>
            <a:r>
              <a:rPr lang="de-DE"/>
              <a:t>Vorstellung KOMPASS-Bürgerbefragung</a:t>
            </a:r>
            <a:endParaRPr lang="de-DE" dirty="0"/>
          </a:p>
        </p:txBody>
      </p:sp>
      <p:sp>
        <p:nvSpPr>
          <p:cNvPr id="6" name="Foliennummernplatzhalter 5">
            <a:extLst>
              <a:ext uri="{FF2B5EF4-FFF2-40B4-BE49-F238E27FC236}">
                <a16:creationId xmlns:a16="http://schemas.microsoft.com/office/drawing/2014/main" id="{F99F5AAA-3B7D-4879-8429-44F84C564F0C}"/>
              </a:ext>
            </a:extLst>
          </p:cNvPr>
          <p:cNvSpPr>
            <a:spLocks noGrp="1"/>
          </p:cNvSpPr>
          <p:nvPr>
            <p:ph type="sldNum" sz="quarter" idx="12"/>
          </p:nvPr>
        </p:nvSpPr>
        <p:spPr/>
        <p:txBody>
          <a:bodyPr/>
          <a:lstStyle/>
          <a:p>
            <a:fld id="{C6A3B9A7-0371-4992-ACD1-30E4F2BAE17D}" type="slidenum">
              <a:rPr lang="de-DE" smtClean="0"/>
              <a:pPr/>
              <a:t>16</a:t>
            </a:fld>
            <a:endParaRPr lang="de-DE" dirty="0"/>
          </a:p>
        </p:txBody>
      </p:sp>
      <p:graphicFrame>
        <p:nvGraphicFramePr>
          <p:cNvPr id="8" name="Tabelle 7">
            <a:extLst>
              <a:ext uri="{FF2B5EF4-FFF2-40B4-BE49-F238E27FC236}">
                <a16:creationId xmlns:a16="http://schemas.microsoft.com/office/drawing/2014/main" id="{BCA59217-A673-4982-9C4D-42BDEAE4373A}"/>
              </a:ext>
            </a:extLst>
          </p:cNvPr>
          <p:cNvGraphicFramePr>
            <a:graphicFrameLocks noGrp="1"/>
          </p:cNvGraphicFramePr>
          <p:nvPr>
            <p:extLst>
              <p:ext uri="{D42A27DB-BD31-4B8C-83A1-F6EECF244321}">
                <p14:modId xmlns:p14="http://schemas.microsoft.com/office/powerpoint/2010/main" val="1460119699"/>
              </p:ext>
            </p:extLst>
          </p:nvPr>
        </p:nvGraphicFramePr>
        <p:xfrm>
          <a:off x="831850" y="1709738"/>
          <a:ext cx="10906494" cy="2019973"/>
        </p:xfrm>
        <a:graphic>
          <a:graphicData uri="http://schemas.openxmlformats.org/drawingml/2006/table">
            <a:tbl>
              <a:tblPr firstRow="1" firstCol="1" bandRow="1">
                <a:tableStyleId>{5C22544A-7EE6-4342-B048-85BDC9FD1C3A}</a:tableStyleId>
              </a:tblPr>
              <a:tblGrid>
                <a:gridCol w="1297110">
                  <a:extLst>
                    <a:ext uri="{9D8B030D-6E8A-4147-A177-3AD203B41FA5}">
                      <a16:colId xmlns:a16="http://schemas.microsoft.com/office/drawing/2014/main" val="1535200365"/>
                    </a:ext>
                  </a:extLst>
                </a:gridCol>
                <a:gridCol w="4750305">
                  <a:extLst>
                    <a:ext uri="{9D8B030D-6E8A-4147-A177-3AD203B41FA5}">
                      <a16:colId xmlns:a16="http://schemas.microsoft.com/office/drawing/2014/main" val="3195932242"/>
                    </a:ext>
                  </a:extLst>
                </a:gridCol>
                <a:gridCol w="4859079">
                  <a:extLst>
                    <a:ext uri="{9D8B030D-6E8A-4147-A177-3AD203B41FA5}">
                      <a16:colId xmlns:a16="http://schemas.microsoft.com/office/drawing/2014/main" val="998101987"/>
                    </a:ext>
                  </a:extLst>
                </a:gridCol>
              </a:tblGrid>
              <a:tr h="423862">
                <a:tc>
                  <a:txBody>
                    <a:bodyPr/>
                    <a:lstStyle/>
                    <a:p>
                      <a:pPr algn="ctr">
                        <a:lnSpc>
                          <a:spcPct val="150000"/>
                        </a:lnSpc>
                        <a:spcAft>
                          <a:spcPts val="0"/>
                        </a:spcAft>
                      </a:pPr>
                      <a:r>
                        <a:rPr lang="de-DE" sz="2000" dirty="0">
                          <a:effectLst/>
                          <a:latin typeface="Arial" panose="020B0604020202020204" pitchFamily="34" charset="0"/>
                          <a:cs typeface="Arial" panose="020B0604020202020204" pitchFamily="34" charset="0"/>
                        </a:rPr>
                        <a:t>%</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50000"/>
                        </a:lnSpc>
                        <a:spcAft>
                          <a:spcPts val="0"/>
                        </a:spcAft>
                      </a:pPr>
                      <a:r>
                        <a:rPr lang="de-DE" sz="2000">
                          <a:effectLst/>
                          <a:latin typeface="Arial" panose="020B0604020202020204" pitchFamily="34" charset="0"/>
                          <a:cs typeface="Arial" panose="020B0604020202020204" pitchFamily="34" charset="0"/>
                        </a:rPr>
                        <a:t>Ort/Örtlichkeit</a:t>
                      </a:r>
                      <a:endParaRPr lang="de-DE"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50000"/>
                        </a:lnSpc>
                        <a:spcAft>
                          <a:spcPts val="0"/>
                        </a:spcAft>
                      </a:pPr>
                      <a:r>
                        <a:rPr lang="de-DE" sz="2000">
                          <a:effectLst/>
                          <a:latin typeface="Arial" panose="020B0604020202020204" pitchFamily="34" charset="0"/>
                          <a:cs typeface="Arial" panose="020B0604020202020204" pitchFamily="34" charset="0"/>
                        </a:rPr>
                        <a:t>Grund</a:t>
                      </a:r>
                      <a:endParaRPr lang="de-DE"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48039976"/>
                  </a:ext>
                </a:extLst>
              </a:tr>
              <a:tr h="467652">
                <a:tc>
                  <a:txBody>
                    <a:bodyPr/>
                    <a:lstStyle/>
                    <a:p>
                      <a:pPr algn="ctr">
                        <a:lnSpc>
                          <a:spcPct val="115000"/>
                        </a:lnSpc>
                        <a:spcAft>
                          <a:spcPts val="0"/>
                        </a:spcAft>
                      </a:pPr>
                      <a:r>
                        <a:rPr lang="de-DE" sz="2000">
                          <a:effectLst/>
                          <a:latin typeface="Arial" panose="020B0604020202020204" pitchFamily="34" charset="0"/>
                          <a:cs typeface="Arial" panose="020B0604020202020204" pitchFamily="34" charset="0"/>
                        </a:rPr>
                        <a:t>9,78</a:t>
                      </a:r>
                      <a:endParaRPr lang="de-DE"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Aft>
                          <a:spcPts val="0"/>
                        </a:spcAft>
                      </a:pPr>
                      <a:r>
                        <a:rPr lang="de-DE" sz="2000" dirty="0">
                          <a:effectLst/>
                          <a:latin typeface="Arial" panose="020B0604020202020204" pitchFamily="34" charset="0"/>
                          <a:cs typeface="Arial" panose="020B0604020202020204" pitchFamily="34" charset="0"/>
                        </a:rPr>
                        <a:t>Pfälzer Schloss</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Aft>
                          <a:spcPts val="0"/>
                        </a:spcAft>
                      </a:pPr>
                      <a:r>
                        <a:rPr lang="de-DE" sz="2000" dirty="0">
                          <a:effectLst/>
                          <a:latin typeface="Arial" panose="020B0604020202020204" pitchFamily="34" charset="0"/>
                          <a:cs typeface="Arial" panose="020B0604020202020204" pitchFamily="34" charset="0"/>
                        </a:rPr>
                        <a:t>Drogen, auffällige Personen</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972217633"/>
                  </a:ext>
                </a:extLst>
              </a:tr>
              <a:tr h="457200">
                <a:tc>
                  <a:txBody>
                    <a:bodyPr/>
                    <a:lstStyle/>
                    <a:p>
                      <a:pPr algn="ctr">
                        <a:lnSpc>
                          <a:spcPct val="115000"/>
                        </a:lnSpc>
                        <a:spcAft>
                          <a:spcPts val="0"/>
                        </a:spcAft>
                      </a:pPr>
                      <a:r>
                        <a:rPr lang="de-DE" sz="2000">
                          <a:effectLst/>
                          <a:latin typeface="Arial" panose="020B0604020202020204" pitchFamily="34" charset="0"/>
                          <a:cs typeface="Arial" panose="020B0604020202020204" pitchFamily="34" charset="0"/>
                        </a:rPr>
                        <a:t>6,70</a:t>
                      </a:r>
                      <a:endParaRPr lang="de-DE"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Aft>
                          <a:spcPts val="0"/>
                        </a:spcAft>
                      </a:pPr>
                      <a:r>
                        <a:rPr lang="de-DE" sz="2000" dirty="0">
                          <a:effectLst/>
                          <a:latin typeface="Arial" panose="020B0604020202020204" pitchFamily="34" charset="0"/>
                          <a:cs typeface="Arial" panose="020B0604020202020204" pitchFamily="34" charset="0"/>
                        </a:rPr>
                        <a:t>Georg-August-Zinn-Straße</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Aft>
                          <a:spcPts val="0"/>
                        </a:spcAft>
                      </a:pPr>
                      <a:r>
                        <a:rPr lang="de-DE" sz="2000">
                          <a:effectLst/>
                          <a:latin typeface="Arial" panose="020B0604020202020204" pitchFamily="34" charset="0"/>
                          <a:cs typeface="Arial" panose="020B0604020202020204" pitchFamily="34" charset="0"/>
                        </a:rPr>
                        <a:t>Überwiegend Straßenverkehr</a:t>
                      </a:r>
                      <a:endParaRPr lang="de-DE"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64073573"/>
                  </a:ext>
                </a:extLst>
              </a:tr>
              <a:tr h="653752">
                <a:tc>
                  <a:txBody>
                    <a:bodyPr/>
                    <a:lstStyle/>
                    <a:p>
                      <a:pPr algn="ctr">
                        <a:lnSpc>
                          <a:spcPct val="115000"/>
                        </a:lnSpc>
                        <a:spcAft>
                          <a:spcPts val="0"/>
                        </a:spcAft>
                      </a:pPr>
                      <a:r>
                        <a:rPr lang="de-DE" sz="2000" dirty="0">
                          <a:effectLst/>
                          <a:latin typeface="Arial" panose="020B0604020202020204" pitchFamily="34" charset="0"/>
                          <a:cs typeface="Arial" panose="020B0604020202020204" pitchFamily="34" charset="0"/>
                        </a:rPr>
                        <a:t>6,70</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Aft>
                          <a:spcPts val="0"/>
                        </a:spcAft>
                      </a:pPr>
                      <a:r>
                        <a:rPr lang="de-DE" sz="2000" dirty="0">
                          <a:effectLst/>
                          <a:latin typeface="Arial" panose="020B0604020202020204" pitchFamily="34" charset="0"/>
                          <a:cs typeface="Arial" panose="020B0604020202020204" pitchFamily="34" charset="0"/>
                        </a:rPr>
                        <a:t>Wilhelm-Liebknecht-Straße </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Aft>
                          <a:spcPts val="0"/>
                        </a:spcAft>
                      </a:pPr>
                      <a:r>
                        <a:rPr lang="de-DE" sz="2000" dirty="0">
                          <a:effectLst/>
                          <a:latin typeface="Arial" panose="020B0604020202020204" pitchFamily="34" charset="0"/>
                          <a:cs typeface="Arial" panose="020B0604020202020204" pitchFamily="34" charset="0"/>
                        </a:rPr>
                        <a:t>Gefühlte Gefährdung durch eingewiesene Personen</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87934374"/>
                  </a:ext>
                </a:extLst>
              </a:tr>
            </a:tbl>
          </a:graphicData>
        </a:graphic>
      </p:graphicFrame>
      <p:sp>
        <p:nvSpPr>
          <p:cNvPr id="9" name="Titel 6">
            <a:extLst>
              <a:ext uri="{FF2B5EF4-FFF2-40B4-BE49-F238E27FC236}">
                <a16:creationId xmlns:a16="http://schemas.microsoft.com/office/drawing/2014/main" id="{FD0EBCC0-1127-4B21-AA66-22B644CD9D7E}"/>
              </a:ext>
            </a:extLst>
          </p:cNvPr>
          <p:cNvSpPr txBox="1">
            <a:spLocks/>
          </p:cNvSpPr>
          <p:nvPr/>
        </p:nvSpPr>
        <p:spPr>
          <a:xfrm>
            <a:off x="742505" y="365126"/>
            <a:ext cx="10515600" cy="81304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a:lstStyle>
          <a:p>
            <a:r>
              <a:rPr lang="de-DE" dirty="0"/>
              <a:t>Unsichere Orte</a:t>
            </a:r>
          </a:p>
        </p:txBody>
      </p:sp>
      <p:pic>
        <p:nvPicPr>
          <p:cNvPr id="10" name="Grafik 9">
            <a:extLst>
              <a:ext uri="{FF2B5EF4-FFF2-40B4-BE49-F238E27FC236}">
                <a16:creationId xmlns:a16="http://schemas.microsoft.com/office/drawing/2014/main" id="{0942CD70-AAC3-4DED-9D2E-D5E5FE4FF716}"/>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48424" y="123894"/>
            <a:ext cx="630115" cy="1054276"/>
          </a:xfrm>
          <a:prstGeom prst="rect">
            <a:avLst/>
          </a:prstGeom>
          <a:noFill/>
          <a:ln>
            <a:noFill/>
          </a:ln>
          <a:extLst/>
        </p:spPr>
      </p:pic>
    </p:spTree>
    <p:extLst>
      <p:ext uri="{BB962C8B-B14F-4D97-AF65-F5344CB8AC3E}">
        <p14:creationId xmlns:p14="http://schemas.microsoft.com/office/powerpoint/2010/main" val="30039891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DCDCA3-46CD-41FF-8694-E0466EE998B4}"/>
              </a:ext>
            </a:extLst>
          </p:cNvPr>
          <p:cNvSpPr>
            <a:spLocks noGrp="1"/>
          </p:cNvSpPr>
          <p:nvPr>
            <p:ph type="title"/>
          </p:nvPr>
        </p:nvSpPr>
        <p:spPr>
          <a:xfrm>
            <a:off x="831850" y="1709738"/>
            <a:ext cx="10515600" cy="3761031"/>
          </a:xfrm>
        </p:spPr>
        <p:txBody>
          <a:bodyPr anchor="t">
            <a:noAutofit/>
          </a:bodyPr>
          <a:lstStyle/>
          <a:p>
            <a:r>
              <a:rPr lang="de-DE" sz="2800" b="0" u="sng" dirty="0"/>
              <a:t>Fazit:</a:t>
            </a:r>
            <a:br>
              <a:rPr lang="de-DE" sz="2800" b="0" dirty="0"/>
            </a:br>
            <a:br>
              <a:rPr lang="de-DE" sz="2800" b="0" dirty="0"/>
            </a:br>
            <a:r>
              <a:rPr lang="de-DE" sz="2800" b="0" i="1" dirty="0" err="1"/>
              <a:t>Bürger:innen</a:t>
            </a:r>
            <a:r>
              <a:rPr lang="de-DE" sz="2800" b="0" i="1" dirty="0"/>
              <a:t> fühlen sich häufig in den Abend- u. Nachtstunden unsicher. In diesem Kontext wird häufig auch eine mangelnde Beleuchtung durch fehlende oder ausgefallene Laternen genannt. Eine hohe gefühlte Unsicherheit nehmen die Personen darüber hinaus an den Bahnhöfen, dem Pfälzer Schloss und in der Umgebung der Obdachlosenunterkunft wahr. Grundsätzlich ist das Thema Straßenverkehr ebenfalls zahlreich präsent. </a:t>
            </a:r>
            <a:br>
              <a:rPr lang="de-DE" sz="2800" dirty="0"/>
            </a:br>
            <a:endParaRPr lang="de-DE" sz="2800" dirty="0"/>
          </a:p>
        </p:txBody>
      </p:sp>
      <p:sp>
        <p:nvSpPr>
          <p:cNvPr id="4" name="Datumsplatzhalter 3">
            <a:extLst>
              <a:ext uri="{FF2B5EF4-FFF2-40B4-BE49-F238E27FC236}">
                <a16:creationId xmlns:a16="http://schemas.microsoft.com/office/drawing/2014/main" id="{EE02390A-00EC-4D54-B7F4-96B7D178A02A}"/>
              </a:ext>
            </a:extLst>
          </p:cNvPr>
          <p:cNvSpPr>
            <a:spLocks noGrp="1"/>
          </p:cNvSpPr>
          <p:nvPr>
            <p:ph type="dt" sz="half" idx="10"/>
          </p:nvPr>
        </p:nvSpPr>
        <p:spPr/>
        <p:txBody>
          <a:bodyPr/>
          <a:lstStyle/>
          <a:p>
            <a:r>
              <a:rPr lang="de-DE"/>
              <a:t>30. Oktober 2024</a:t>
            </a:r>
            <a:endParaRPr lang="de-DE" dirty="0"/>
          </a:p>
        </p:txBody>
      </p:sp>
      <p:sp>
        <p:nvSpPr>
          <p:cNvPr id="5" name="Fußzeilenplatzhalter 4">
            <a:extLst>
              <a:ext uri="{FF2B5EF4-FFF2-40B4-BE49-F238E27FC236}">
                <a16:creationId xmlns:a16="http://schemas.microsoft.com/office/drawing/2014/main" id="{D42D23A2-3D48-478E-9483-F6DC0C4CE469}"/>
              </a:ext>
            </a:extLst>
          </p:cNvPr>
          <p:cNvSpPr>
            <a:spLocks noGrp="1"/>
          </p:cNvSpPr>
          <p:nvPr>
            <p:ph type="ftr" sz="quarter" idx="11"/>
          </p:nvPr>
        </p:nvSpPr>
        <p:spPr/>
        <p:txBody>
          <a:bodyPr/>
          <a:lstStyle/>
          <a:p>
            <a:r>
              <a:rPr lang="de-DE"/>
              <a:t>Vorstellung KOMPASS-Bürgerbefragung</a:t>
            </a:r>
            <a:endParaRPr lang="de-DE" dirty="0"/>
          </a:p>
        </p:txBody>
      </p:sp>
      <p:sp>
        <p:nvSpPr>
          <p:cNvPr id="6" name="Foliennummernplatzhalter 5">
            <a:extLst>
              <a:ext uri="{FF2B5EF4-FFF2-40B4-BE49-F238E27FC236}">
                <a16:creationId xmlns:a16="http://schemas.microsoft.com/office/drawing/2014/main" id="{CC0D3284-EA99-4F12-8553-7D86D0E66BB0}"/>
              </a:ext>
            </a:extLst>
          </p:cNvPr>
          <p:cNvSpPr>
            <a:spLocks noGrp="1"/>
          </p:cNvSpPr>
          <p:nvPr>
            <p:ph type="sldNum" sz="quarter" idx="12"/>
          </p:nvPr>
        </p:nvSpPr>
        <p:spPr/>
        <p:txBody>
          <a:bodyPr/>
          <a:lstStyle/>
          <a:p>
            <a:fld id="{C6A3B9A7-0371-4992-ACD1-30E4F2BAE17D}" type="slidenum">
              <a:rPr lang="de-DE" smtClean="0"/>
              <a:pPr/>
              <a:t>17</a:t>
            </a:fld>
            <a:endParaRPr lang="de-DE" dirty="0"/>
          </a:p>
        </p:txBody>
      </p:sp>
      <p:sp>
        <p:nvSpPr>
          <p:cNvPr id="8" name="Titel 6">
            <a:extLst>
              <a:ext uri="{FF2B5EF4-FFF2-40B4-BE49-F238E27FC236}">
                <a16:creationId xmlns:a16="http://schemas.microsoft.com/office/drawing/2014/main" id="{534507D8-C905-4DCB-85C3-13212E383C33}"/>
              </a:ext>
            </a:extLst>
          </p:cNvPr>
          <p:cNvSpPr txBox="1">
            <a:spLocks/>
          </p:cNvSpPr>
          <p:nvPr/>
        </p:nvSpPr>
        <p:spPr>
          <a:xfrm>
            <a:off x="742505" y="365126"/>
            <a:ext cx="10515600" cy="81304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a:lstStyle>
          <a:p>
            <a:r>
              <a:rPr lang="de-DE" dirty="0"/>
              <a:t>Unsichere Orte</a:t>
            </a:r>
          </a:p>
        </p:txBody>
      </p:sp>
      <p:pic>
        <p:nvPicPr>
          <p:cNvPr id="9" name="Grafik 8">
            <a:extLst>
              <a:ext uri="{FF2B5EF4-FFF2-40B4-BE49-F238E27FC236}">
                <a16:creationId xmlns:a16="http://schemas.microsoft.com/office/drawing/2014/main" id="{CF93461F-5F60-4CAF-8747-099E8105AF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48424" y="123894"/>
            <a:ext cx="630115" cy="1054276"/>
          </a:xfrm>
          <a:prstGeom prst="rect">
            <a:avLst/>
          </a:prstGeom>
          <a:noFill/>
          <a:ln>
            <a:noFill/>
          </a:ln>
          <a:extLst/>
        </p:spPr>
      </p:pic>
    </p:spTree>
    <p:extLst>
      <p:ext uri="{BB962C8B-B14F-4D97-AF65-F5344CB8AC3E}">
        <p14:creationId xmlns:p14="http://schemas.microsoft.com/office/powerpoint/2010/main" val="32525525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01DFAB23-CA5D-4F2E-84BB-80280E7B5F3B}"/>
              </a:ext>
            </a:extLst>
          </p:cNvPr>
          <p:cNvSpPr>
            <a:spLocks noGrp="1"/>
          </p:cNvSpPr>
          <p:nvPr>
            <p:ph type="dt" sz="half" idx="10"/>
          </p:nvPr>
        </p:nvSpPr>
        <p:spPr/>
        <p:txBody>
          <a:bodyPr/>
          <a:lstStyle/>
          <a:p>
            <a:r>
              <a:rPr lang="de-DE"/>
              <a:t>30. Oktober 2024</a:t>
            </a:r>
            <a:endParaRPr lang="de-DE" dirty="0"/>
          </a:p>
        </p:txBody>
      </p:sp>
      <p:sp>
        <p:nvSpPr>
          <p:cNvPr id="5" name="Fußzeilenplatzhalter 4">
            <a:extLst>
              <a:ext uri="{FF2B5EF4-FFF2-40B4-BE49-F238E27FC236}">
                <a16:creationId xmlns:a16="http://schemas.microsoft.com/office/drawing/2014/main" id="{2A299C74-6234-48CF-A48F-79357633A96B}"/>
              </a:ext>
            </a:extLst>
          </p:cNvPr>
          <p:cNvSpPr>
            <a:spLocks noGrp="1"/>
          </p:cNvSpPr>
          <p:nvPr>
            <p:ph type="ftr" sz="quarter" idx="11"/>
          </p:nvPr>
        </p:nvSpPr>
        <p:spPr/>
        <p:txBody>
          <a:bodyPr/>
          <a:lstStyle/>
          <a:p>
            <a:r>
              <a:rPr lang="de-DE"/>
              <a:t>Vorstellung KOMPASS-Bürgerbefragung</a:t>
            </a:r>
            <a:endParaRPr lang="de-DE" dirty="0"/>
          </a:p>
        </p:txBody>
      </p:sp>
      <p:sp>
        <p:nvSpPr>
          <p:cNvPr id="6" name="Foliennummernplatzhalter 5">
            <a:extLst>
              <a:ext uri="{FF2B5EF4-FFF2-40B4-BE49-F238E27FC236}">
                <a16:creationId xmlns:a16="http://schemas.microsoft.com/office/drawing/2014/main" id="{97793AF7-5026-46C6-8A2A-7DB5D1E2CF58}"/>
              </a:ext>
            </a:extLst>
          </p:cNvPr>
          <p:cNvSpPr>
            <a:spLocks noGrp="1"/>
          </p:cNvSpPr>
          <p:nvPr>
            <p:ph type="sldNum" sz="quarter" idx="12"/>
          </p:nvPr>
        </p:nvSpPr>
        <p:spPr/>
        <p:txBody>
          <a:bodyPr/>
          <a:lstStyle/>
          <a:p>
            <a:fld id="{C6A3B9A7-0371-4992-ACD1-30E4F2BAE17D}" type="slidenum">
              <a:rPr lang="de-DE" smtClean="0"/>
              <a:pPr/>
              <a:t>18</a:t>
            </a:fld>
            <a:endParaRPr lang="de-DE" dirty="0"/>
          </a:p>
        </p:txBody>
      </p:sp>
      <p:graphicFrame>
        <p:nvGraphicFramePr>
          <p:cNvPr id="8" name="Diagramm 7">
            <a:extLst>
              <a:ext uri="{FF2B5EF4-FFF2-40B4-BE49-F238E27FC236}">
                <a16:creationId xmlns:a16="http://schemas.microsoft.com/office/drawing/2014/main" id="{A1ED4221-4CB0-4BBE-AE8C-5E0EDF949CAC}"/>
              </a:ext>
            </a:extLst>
          </p:cNvPr>
          <p:cNvGraphicFramePr/>
          <p:nvPr>
            <p:extLst>
              <p:ext uri="{D42A27DB-BD31-4B8C-83A1-F6EECF244321}">
                <p14:modId xmlns:p14="http://schemas.microsoft.com/office/powerpoint/2010/main" val="1592900799"/>
              </p:ext>
            </p:extLst>
          </p:nvPr>
        </p:nvGraphicFramePr>
        <p:xfrm>
          <a:off x="450105" y="1712828"/>
          <a:ext cx="4465686" cy="3432344"/>
        </p:xfrm>
        <a:graphic>
          <a:graphicData uri="http://schemas.openxmlformats.org/drawingml/2006/chart">
            <c:chart xmlns:c="http://schemas.openxmlformats.org/drawingml/2006/chart" xmlns:r="http://schemas.openxmlformats.org/officeDocument/2006/relationships" r:id="rId2"/>
          </a:graphicData>
        </a:graphic>
      </p:graphicFrame>
      <p:sp>
        <p:nvSpPr>
          <p:cNvPr id="9" name="Titel 6">
            <a:extLst>
              <a:ext uri="{FF2B5EF4-FFF2-40B4-BE49-F238E27FC236}">
                <a16:creationId xmlns:a16="http://schemas.microsoft.com/office/drawing/2014/main" id="{2C9C055E-0A6C-4D57-9608-8B0C2EA5503C}"/>
              </a:ext>
            </a:extLst>
          </p:cNvPr>
          <p:cNvSpPr txBox="1">
            <a:spLocks/>
          </p:cNvSpPr>
          <p:nvPr/>
        </p:nvSpPr>
        <p:spPr>
          <a:xfrm>
            <a:off x="742505" y="365126"/>
            <a:ext cx="10515600" cy="81304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a:lstStyle>
          <a:p>
            <a:r>
              <a:rPr lang="de-DE" dirty="0"/>
              <a:t>Maßnahmen:</a:t>
            </a:r>
            <a:br>
              <a:rPr lang="de-DE" dirty="0"/>
            </a:br>
            <a:r>
              <a:rPr lang="de-DE" dirty="0"/>
              <a:t>Was müsste getan werden, um die Sicherheit in der Kommune zu verbessern?</a:t>
            </a:r>
          </a:p>
        </p:txBody>
      </p:sp>
      <p:pic>
        <p:nvPicPr>
          <p:cNvPr id="10" name="Grafik 9">
            <a:extLst>
              <a:ext uri="{FF2B5EF4-FFF2-40B4-BE49-F238E27FC236}">
                <a16:creationId xmlns:a16="http://schemas.microsoft.com/office/drawing/2014/main" id="{CA0F4807-2A9A-4A73-ACB0-0904D2BA6174}"/>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48424" y="123894"/>
            <a:ext cx="630115" cy="1054276"/>
          </a:xfrm>
          <a:prstGeom prst="rect">
            <a:avLst/>
          </a:prstGeom>
          <a:noFill/>
          <a:ln>
            <a:noFill/>
          </a:ln>
          <a:extLst/>
        </p:spPr>
      </p:pic>
      <p:graphicFrame>
        <p:nvGraphicFramePr>
          <p:cNvPr id="11" name="Tabelle 10">
            <a:extLst>
              <a:ext uri="{FF2B5EF4-FFF2-40B4-BE49-F238E27FC236}">
                <a16:creationId xmlns:a16="http://schemas.microsoft.com/office/drawing/2014/main" id="{676ABE3A-A442-4F41-8A68-B01B7BB82C59}"/>
              </a:ext>
            </a:extLst>
          </p:cNvPr>
          <p:cNvGraphicFramePr>
            <a:graphicFrameLocks noGrp="1"/>
          </p:cNvGraphicFramePr>
          <p:nvPr>
            <p:extLst>
              <p:ext uri="{D42A27DB-BD31-4B8C-83A1-F6EECF244321}">
                <p14:modId xmlns:p14="http://schemas.microsoft.com/office/powerpoint/2010/main" val="67681849"/>
              </p:ext>
            </p:extLst>
          </p:nvPr>
        </p:nvGraphicFramePr>
        <p:xfrm>
          <a:off x="4540102" y="2094632"/>
          <a:ext cx="7496925" cy="2834640"/>
        </p:xfrm>
        <a:graphic>
          <a:graphicData uri="http://schemas.openxmlformats.org/drawingml/2006/table">
            <a:tbl>
              <a:tblPr firstRow="1" bandRow="1">
                <a:tableStyleId>{BC89EF96-8CEA-46FF-86C4-4CE0E7609802}</a:tableStyleId>
              </a:tblPr>
              <a:tblGrid>
                <a:gridCol w="7496925">
                  <a:extLst>
                    <a:ext uri="{9D8B030D-6E8A-4147-A177-3AD203B41FA5}">
                      <a16:colId xmlns:a16="http://schemas.microsoft.com/office/drawing/2014/main" val="1045484158"/>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2400" dirty="0">
                          <a:effectLst/>
                          <a:latin typeface="Arial" panose="020B0604020202020204" pitchFamily="34" charset="0"/>
                          <a:cs typeface="Arial" panose="020B0604020202020204" pitchFamily="34" charset="0"/>
                        </a:rPr>
                        <a:t>Mehr Polizeipräsenz, auch örtliche Polizeistelle </a:t>
                      </a:r>
                      <a:r>
                        <a:rPr lang="de-DE" sz="2400" b="1" dirty="0">
                          <a:latin typeface="Arial" panose="020B0604020202020204" pitchFamily="34" charset="0"/>
                          <a:cs typeface="Arial" panose="020B0604020202020204" pitchFamily="34" charset="0"/>
                        </a:rPr>
                        <a:t>(41,50 %)</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sz="24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42185857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2400" b="1" dirty="0">
                          <a:effectLst/>
                          <a:latin typeface="Arial" panose="020B0604020202020204" pitchFamily="34" charset="0"/>
                          <a:cs typeface="Arial" panose="020B0604020202020204" pitchFamily="34" charset="0"/>
                        </a:rPr>
                        <a:t>Radwegekonzept- und </a:t>
                      </a:r>
                      <a:r>
                        <a:rPr lang="de-DE" sz="2400" b="1" dirty="0" err="1">
                          <a:effectLst/>
                          <a:latin typeface="Arial" panose="020B0604020202020204" pitchFamily="34" charset="0"/>
                          <a:cs typeface="Arial" panose="020B0604020202020204" pitchFamily="34" charset="0"/>
                        </a:rPr>
                        <a:t>ausbau</a:t>
                      </a:r>
                      <a:r>
                        <a:rPr lang="de-DE" sz="2400" b="1" dirty="0">
                          <a:effectLst/>
                          <a:latin typeface="Arial" panose="020B0604020202020204" pitchFamily="34" charset="0"/>
                          <a:cs typeface="Arial" panose="020B0604020202020204" pitchFamily="34" charset="0"/>
                        </a:rPr>
                        <a:t> (6,98 %)</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sz="2400" b="1" dirty="0">
                        <a:effectLst/>
                        <a:latin typeface="Arial" panose="020B060402020202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936989047"/>
                  </a:ext>
                </a:extLst>
              </a:tr>
              <a:tr h="370840">
                <a:tc>
                  <a:txBody>
                    <a:bodyPr/>
                    <a:lstStyle/>
                    <a:p>
                      <a:r>
                        <a:rPr lang="de-DE" sz="2400" b="1" dirty="0">
                          <a:latin typeface="Arial" panose="020B0604020202020204" pitchFamily="34" charset="0"/>
                          <a:cs typeface="Arial" panose="020B0604020202020204" pitchFamily="34" charset="0"/>
                        </a:rPr>
                        <a:t>Straßenverkehrskontrollen (5,87 %)</a:t>
                      </a:r>
                    </a:p>
                    <a:p>
                      <a:endParaRPr lang="de-DE" sz="24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482273020"/>
                  </a:ext>
                </a:extLst>
              </a:tr>
            </a:tbl>
          </a:graphicData>
        </a:graphic>
      </p:graphicFrame>
    </p:spTree>
    <p:extLst>
      <p:ext uri="{BB962C8B-B14F-4D97-AF65-F5344CB8AC3E}">
        <p14:creationId xmlns:p14="http://schemas.microsoft.com/office/powerpoint/2010/main" val="149228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Inhaltsplatzhalter 8">
            <a:extLst>
              <a:ext uri="{FF2B5EF4-FFF2-40B4-BE49-F238E27FC236}">
                <a16:creationId xmlns:a16="http://schemas.microsoft.com/office/drawing/2014/main" id="{863621D2-900F-40E8-B8C6-5AEC59027BE6}"/>
              </a:ext>
            </a:extLst>
          </p:cNvPr>
          <p:cNvSpPr>
            <a:spLocks noGrp="1"/>
          </p:cNvSpPr>
          <p:nvPr>
            <p:ph idx="1"/>
          </p:nvPr>
        </p:nvSpPr>
        <p:spPr/>
        <p:txBody>
          <a:bodyPr/>
          <a:lstStyle/>
          <a:p>
            <a:endParaRPr lang="de-DE"/>
          </a:p>
        </p:txBody>
      </p:sp>
      <p:sp>
        <p:nvSpPr>
          <p:cNvPr id="4" name="Datumsplatzhalter 3">
            <a:extLst>
              <a:ext uri="{FF2B5EF4-FFF2-40B4-BE49-F238E27FC236}">
                <a16:creationId xmlns:a16="http://schemas.microsoft.com/office/drawing/2014/main" id="{779F7AE9-BAD1-485C-B823-64017686F654}"/>
              </a:ext>
            </a:extLst>
          </p:cNvPr>
          <p:cNvSpPr>
            <a:spLocks noGrp="1"/>
          </p:cNvSpPr>
          <p:nvPr>
            <p:ph type="dt" sz="half" idx="10"/>
          </p:nvPr>
        </p:nvSpPr>
        <p:spPr/>
        <p:txBody>
          <a:bodyPr/>
          <a:lstStyle/>
          <a:p>
            <a:r>
              <a:rPr lang="de-DE"/>
              <a:t>30. Oktober 2024</a:t>
            </a:r>
            <a:endParaRPr lang="de-DE" dirty="0"/>
          </a:p>
        </p:txBody>
      </p:sp>
      <p:sp>
        <p:nvSpPr>
          <p:cNvPr id="5" name="Fußzeilenplatzhalter 4">
            <a:extLst>
              <a:ext uri="{FF2B5EF4-FFF2-40B4-BE49-F238E27FC236}">
                <a16:creationId xmlns:a16="http://schemas.microsoft.com/office/drawing/2014/main" id="{7C0B06E7-A5DA-4544-AA72-3AF85743B3E7}"/>
              </a:ext>
            </a:extLst>
          </p:cNvPr>
          <p:cNvSpPr>
            <a:spLocks noGrp="1"/>
          </p:cNvSpPr>
          <p:nvPr>
            <p:ph type="ftr" sz="quarter" idx="11"/>
          </p:nvPr>
        </p:nvSpPr>
        <p:spPr/>
        <p:txBody>
          <a:bodyPr/>
          <a:lstStyle/>
          <a:p>
            <a:r>
              <a:rPr lang="de-DE"/>
              <a:t>Vorstellung KOMPASS-Bürgerbefragung</a:t>
            </a:r>
            <a:endParaRPr lang="de-DE" dirty="0"/>
          </a:p>
        </p:txBody>
      </p:sp>
      <p:sp>
        <p:nvSpPr>
          <p:cNvPr id="6" name="Foliennummernplatzhalter 5">
            <a:extLst>
              <a:ext uri="{FF2B5EF4-FFF2-40B4-BE49-F238E27FC236}">
                <a16:creationId xmlns:a16="http://schemas.microsoft.com/office/drawing/2014/main" id="{A7786923-B03C-482B-84CF-73FDC728A2EA}"/>
              </a:ext>
            </a:extLst>
          </p:cNvPr>
          <p:cNvSpPr>
            <a:spLocks noGrp="1"/>
          </p:cNvSpPr>
          <p:nvPr>
            <p:ph type="sldNum" sz="quarter" idx="12"/>
          </p:nvPr>
        </p:nvSpPr>
        <p:spPr/>
        <p:txBody>
          <a:bodyPr/>
          <a:lstStyle/>
          <a:p>
            <a:fld id="{C6A3B9A7-0371-4992-ACD1-30E4F2BAE17D}" type="slidenum">
              <a:rPr lang="de-DE" smtClean="0"/>
              <a:pPr/>
              <a:t>19</a:t>
            </a:fld>
            <a:endParaRPr lang="de-DE" dirty="0"/>
          </a:p>
        </p:txBody>
      </p:sp>
      <p:graphicFrame>
        <p:nvGraphicFramePr>
          <p:cNvPr id="8" name="Tabelle 7">
            <a:extLst>
              <a:ext uri="{FF2B5EF4-FFF2-40B4-BE49-F238E27FC236}">
                <a16:creationId xmlns:a16="http://schemas.microsoft.com/office/drawing/2014/main" id="{39288A5C-C60D-4600-B0FF-4D6205A9D89E}"/>
              </a:ext>
            </a:extLst>
          </p:cNvPr>
          <p:cNvGraphicFramePr>
            <a:graphicFrameLocks noGrp="1"/>
          </p:cNvGraphicFramePr>
          <p:nvPr>
            <p:extLst>
              <p:ext uri="{D42A27DB-BD31-4B8C-83A1-F6EECF244321}">
                <p14:modId xmlns:p14="http://schemas.microsoft.com/office/powerpoint/2010/main" val="962472884"/>
              </p:ext>
            </p:extLst>
          </p:nvPr>
        </p:nvGraphicFramePr>
        <p:xfrm>
          <a:off x="831850" y="1635310"/>
          <a:ext cx="10463914" cy="2809099"/>
        </p:xfrm>
        <a:graphic>
          <a:graphicData uri="http://schemas.openxmlformats.org/drawingml/2006/table">
            <a:tbl>
              <a:tblPr firstRow="1" firstCol="1" bandRow="1">
                <a:tableStyleId>{5C22544A-7EE6-4342-B048-85BDC9FD1C3A}</a:tableStyleId>
              </a:tblPr>
              <a:tblGrid>
                <a:gridCol w="1292594">
                  <a:extLst>
                    <a:ext uri="{9D8B030D-6E8A-4147-A177-3AD203B41FA5}">
                      <a16:colId xmlns:a16="http://schemas.microsoft.com/office/drawing/2014/main" val="1422308012"/>
                    </a:ext>
                  </a:extLst>
                </a:gridCol>
                <a:gridCol w="4482362">
                  <a:extLst>
                    <a:ext uri="{9D8B030D-6E8A-4147-A177-3AD203B41FA5}">
                      <a16:colId xmlns:a16="http://schemas.microsoft.com/office/drawing/2014/main" val="2391580648"/>
                    </a:ext>
                  </a:extLst>
                </a:gridCol>
                <a:gridCol w="4688958">
                  <a:extLst>
                    <a:ext uri="{9D8B030D-6E8A-4147-A177-3AD203B41FA5}">
                      <a16:colId xmlns:a16="http://schemas.microsoft.com/office/drawing/2014/main" val="3319499280"/>
                    </a:ext>
                  </a:extLst>
                </a:gridCol>
              </a:tblGrid>
              <a:tr h="449158">
                <a:tc>
                  <a:txBody>
                    <a:bodyPr/>
                    <a:lstStyle/>
                    <a:p>
                      <a:pPr algn="ctr">
                        <a:lnSpc>
                          <a:spcPct val="150000"/>
                        </a:lnSpc>
                        <a:spcAft>
                          <a:spcPts val="0"/>
                        </a:spcAft>
                      </a:pPr>
                      <a:r>
                        <a:rPr lang="de-DE" sz="2000" dirty="0">
                          <a:effectLst/>
                          <a:latin typeface="Arial" panose="020B0604020202020204" pitchFamily="34" charset="0"/>
                          <a:cs typeface="Arial" panose="020B0604020202020204" pitchFamily="34" charset="0"/>
                        </a:rPr>
                        <a:t>%</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0"/>
                        </a:spcAft>
                      </a:pPr>
                      <a:r>
                        <a:rPr lang="de-DE" sz="2000">
                          <a:effectLst/>
                          <a:latin typeface="Arial" panose="020B0604020202020204" pitchFamily="34" charset="0"/>
                          <a:cs typeface="Arial" panose="020B0604020202020204" pitchFamily="34" charset="0"/>
                        </a:rPr>
                        <a:t>Verbesserungsvorschlag</a:t>
                      </a:r>
                      <a:endParaRPr lang="de-DE"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0"/>
                        </a:spcAft>
                      </a:pPr>
                      <a:r>
                        <a:rPr lang="de-DE" sz="2000">
                          <a:effectLst/>
                          <a:latin typeface="Arial" panose="020B0604020202020204" pitchFamily="34" charset="0"/>
                          <a:cs typeface="Arial" panose="020B0604020202020204" pitchFamily="34" charset="0"/>
                        </a:rPr>
                        <a:t>Ergänzung</a:t>
                      </a:r>
                      <a:endParaRPr lang="de-DE"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257140314"/>
                  </a:ext>
                </a:extLst>
              </a:tr>
              <a:tr h="594937">
                <a:tc>
                  <a:txBody>
                    <a:bodyPr/>
                    <a:lstStyle/>
                    <a:p>
                      <a:pPr algn="ctr">
                        <a:lnSpc>
                          <a:spcPct val="115000"/>
                        </a:lnSpc>
                        <a:spcAft>
                          <a:spcPts val="0"/>
                        </a:spcAft>
                      </a:pPr>
                      <a:r>
                        <a:rPr lang="de-DE" sz="2000" dirty="0">
                          <a:effectLst/>
                          <a:latin typeface="Arial" panose="020B0604020202020204" pitchFamily="34" charset="0"/>
                          <a:cs typeface="Arial" panose="020B0604020202020204" pitchFamily="34" charset="0"/>
                        </a:rPr>
                        <a:t>5,31 </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Aft>
                          <a:spcPts val="0"/>
                        </a:spcAft>
                      </a:pPr>
                      <a:r>
                        <a:rPr lang="de-DE" sz="2000" dirty="0">
                          <a:effectLst/>
                          <a:latin typeface="Arial" panose="020B0604020202020204" pitchFamily="34" charset="0"/>
                          <a:cs typeface="Arial" panose="020B0604020202020204" pitchFamily="34" charset="0"/>
                        </a:rPr>
                        <a:t>Beleuchtung</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Aft>
                          <a:spcPts val="0"/>
                        </a:spcAft>
                      </a:pPr>
                      <a:r>
                        <a:rPr lang="de-DE" sz="2000" dirty="0">
                          <a:effectLst/>
                          <a:latin typeface="Arial" panose="020B0604020202020204" pitchFamily="34" charset="0"/>
                          <a:cs typeface="Arial" panose="020B0604020202020204" pitchFamily="34" charset="0"/>
                        </a:rPr>
                        <a:t>Ausleuchtung grundsätzlich verbessern</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4268558010"/>
                  </a:ext>
                </a:extLst>
              </a:tr>
              <a:tr h="542260">
                <a:tc>
                  <a:txBody>
                    <a:bodyPr/>
                    <a:lstStyle/>
                    <a:p>
                      <a:pPr algn="ctr">
                        <a:lnSpc>
                          <a:spcPct val="115000"/>
                        </a:lnSpc>
                        <a:spcAft>
                          <a:spcPts val="0"/>
                        </a:spcAft>
                      </a:pPr>
                      <a:r>
                        <a:rPr lang="de-DE" sz="2000" dirty="0">
                          <a:effectLst/>
                          <a:latin typeface="Arial" panose="020B0604020202020204" pitchFamily="34" charset="0"/>
                          <a:cs typeface="Arial" panose="020B0604020202020204" pitchFamily="34" charset="0"/>
                        </a:rPr>
                        <a:t>5,31</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Aft>
                          <a:spcPts val="0"/>
                        </a:spcAft>
                      </a:pPr>
                      <a:r>
                        <a:rPr lang="de-DE" sz="2000" dirty="0">
                          <a:effectLst/>
                          <a:latin typeface="Arial" panose="020B0604020202020204" pitchFamily="34" charset="0"/>
                          <a:cs typeface="Arial" panose="020B0604020202020204" pitchFamily="34" charset="0"/>
                        </a:rPr>
                        <a:t>Videoüberwachung</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Aft>
                          <a:spcPts val="0"/>
                        </a:spcAft>
                      </a:pPr>
                      <a:r>
                        <a:rPr lang="de-DE" sz="2000">
                          <a:effectLst/>
                          <a:latin typeface="Arial" panose="020B0604020202020204" pitchFamily="34" charset="0"/>
                          <a:cs typeface="Arial" panose="020B0604020202020204" pitchFamily="34" charset="0"/>
                        </a:rPr>
                        <a:t>Einsatz von Kameras</a:t>
                      </a:r>
                      <a:endParaRPr lang="de-DE"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262476791"/>
                  </a:ext>
                </a:extLst>
              </a:tr>
              <a:tr h="584791">
                <a:tc>
                  <a:txBody>
                    <a:bodyPr/>
                    <a:lstStyle/>
                    <a:p>
                      <a:pPr algn="ctr">
                        <a:lnSpc>
                          <a:spcPct val="115000"/>
                        </a:lnSpc>
                        <a:spcAft>
                          <a:spcPts val="0"/>
                        </a:spcAft>
                      </a:pPr>
                      <a:r>
                        <a:rPr lang="de-DE" sz="2000" dirty="0">
                          <a:effectLst/>
                          <a:latin typeface="Arial" panose="020B0604020202020204" pitchFamily="34" charset="0"/>
                          <a:cs typeface="Arial" panose="020B0604020202020204" pitchFamily="34" charset="0"/>
                        </a:rPr>
                        <a:t>1,40</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Aft>
                          <a:spcPts val="0"/>
                        </a:spcAft>
                      </a:pPr>
                      <a:r>
                        <a:rPr lang="de-DE" sz="2000" dirty="0">
                          <a:effectLst/>
                          <a:latin typeface="Arial" panose="020B0604020202020204" pitchFamily="34" charset="0"/>
                          <a:cs typeface="Arial" panose="020B0604020202020204" pitchFamily="34" charset="0"/>
                        </a:rPr>
                        <a:t>Jugendliche</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Aft>
                          <a:spcPts val="0"/>
                        </a:spcAft>
                      </a:pPr>
                      <a:r>
                        <a:rPr lang="de-DE" sz="2000" dirty="0">
                          <a:effectLst/>
                          <a:latin typeface="Arial" panose="020B0604020202020204" pitchFamily="34" charset="0"/>
                          <a:cs typeface="Arial" panose="020B0604020202020204" pitchFamily="34" charset="0"/>
                        </a:rPr>
                        <a:t>Ausbau der Angebote</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171508177"/>
                  </a:ext>
                </a:extLst>
              </a:tr>
              <a:tr h="637953">
                <a:tc>
                  <a:txBody>
                    <a:bodyPr/>
                    <a:lstStyle/>
                    <a:p>
                      <a:pPr algn="ctr">
                        <a:lnSpc>
                          <a:spcPct val="115000"/>
                        </a:lnSpc>
                        <a:spcAft>
                          <a:spcPts val="0"/>
                        </a:spcAft>
                      </a:pPr>
                      <a:r>
                        <a:rPr lang="de-DE" sz="2000" dirty="0">
                          <a:effectLst/>
                          <a:latin typeface="Arial" panose="020B0604020202020204" pitchFamily="34" charset="0"/>
                          <a:cs typeface="Arial" panose="020B0604020202020204" pitchFamily="34" charset="0"/>
                        </a:rPr>
                        <a:t>1,12</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Aft>
                          <a:spcPts val="0"/>
                        </a:spcAft>
                      </a:pPr>
                      <a:r>
                        <a:rPr lang="de-DE" sz="2000" dirty="0">
                          <a:effectLst/>
                          <a:latin typeface="Arial" panose="020B0604020202020204" pitchFamily="34" charset="0"/>
                          <a:cs typeface="Arial" panose="020B0604020202020204" pitchFamily="34" charset="0"/>
                        </a:rPr>
                        <a:t>Zebrastreifen</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Aft>
                          <a:spcPts val="0"/>
                        </a:spcAft>
                      </a:pPr>
                      <a:r>
                        <a:rPr lang="de-DE" sz="2000" dirty="0">
                          <a:effectLst/>
                          <a:latin typeface="Arial" panose="020B0604020202020204" pitchFamily="34" charset="0"/>
                          <a:cs typeface="Arial" panose="020B0604020202020204" pitchFamily="34" charset="0"/>
                        </a:rPr>
                        <a:t>Ausbau</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399223290"/>
                  </a:ext>
                </a:extLst>
              </a:tr>
            </a:tbl>
          </a:graphicData>
        </a:graphic>
      </p:graphicFrame>
      <p:sp>
        <p:nvSpPr>
          <p:cNvPr id="10" name="Titel 6">
            <a:extLst>
              <a:ext uri="{FF2B5EF4-FFF2-40B4-BE49-F238E27FC236}">
                <a16:creationId xmlns:a16="http://schemas.microsoft.com/office/drawing/2014/main" id="{2501D84A-2016-4109-B3F4-9AF3C1E8288A}"/>
              </a:ext>
            </a:extLst>
          </p:cNvPr>
          <p:cNvSpPr txBox="1">
            <a:spLocks/>
          </p:cNvSpPr>
          <p:nvPr/>
        </p:nvSpPr>
        <p:spPr>
          <a:xfrm>
            <a:off x="742505" y="365126"/>
            <a:ext cx="10515600" cy="81304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a:lstStyle>
          <a:p>
            <a:r>
              <a:rPr lang="de-DE" dirty="0"/>
              <a:t>Maßnahmen:</a:t>
            </a:r>
            <a:br>
              <a:rPr lang="de-DE" dirty="0"/>
            </a:br>
            <a:r>
              <a:rPr lang="de-DE" dirty="0"/>
              <a:t>Was müsste getan werden, um die Sicherheit in der Kommune zu verbessern?</a:t>
            </a:r>
          </a:p>
        </p:txBody>
      </p:sp>
      <p:pic>
        <p:nvPicPr>
          <p:cNvPr id="11" name="Grafik 10">
            <a:extLst>
              <a:ext uri="{FF2B5EF4-FFF2-40B4-BE49-F238E27FC236}">
                <a16:creationId xmlns:a16="http://schemas.microsoft.com/office/drawing/2014/main" id="{4FC75910-F4F1-497F-A92B-6A2AB4D8260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48424" y="123894"/>
            <a:ext cx="630115" cy="1054276"/>
          </a:xfrm>
          <a:prstGeom prst="rect">
            <a:avLst/>
          </a:prstGeom>
          <a:noFill/>
          <a:ln>
            <a:noFill/>
          </a:ln>
          <a:extLst/>
        </p:spPr>
      </p:pic>
    </p:spTree>
    <p:extLst>
      <p:ext uri="{BB962C8B-B14F-4D97-AF65-F5344CB8AC3E}">
        <p14:creationId xmlns:p14="http://schemas.microsoft.com/office/powerpoint/2010/main" val="1002160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F39923DA-730B-41D4-A960-9450B879AAF6}"/>
              </a:ext>
            </a:extLst>
          </p:cNvPr>
          <p:cNvSpPr>
            <a:spLocks noGrp="1"/>
          </p:cNvSpPr>
          <p:nvPr>
            <p:ph type="dt" sz="half" idx="10"/>
          </p:nvPr>
        </p:nvSpPr>
        <p:spPr/>
        <p:txBody>
          <a:bodyPr/>
          <a:lstStyle/>
          <a:p>
            <a:r>
              <a:rPr lang="de-DE"/>
              <a:t>30. Oktober 2024</a:t>
            </a:r>
            <a:endParaRPr lang="de-DE" dirty="0"/>
          </a:p>
        </p:txBody>
      </p:sp>
      <p:sp>
        <p:nvSpPr>
          <p:cNvPr id="4" name="Fußzeilenplatzhalter 3">
            <a:extLst>
              <a:ext uri="{FF2B5EF4-FFF2-40B4-BE49-F238E27FC236}">
                <a16:creationId xmlns:a16="http://schemas.microsoft.com/office/drawing/2014/main" id="{A9356511-B283-4549-8E6F-E8FA507A66CE}"/>
              </a:ext>
            </a:extLst>
          </p:cNvPr>
          <p:cNvSpPr>
            <a:spLocks noGrp="1"/>
          </p:cNvSpPr>
          <p:nvPr>
            <p:ph type="ftr" sz="quarter" idx="11"/>
          </p:nvPr>
        </p:nvSpPr>
        <p:spPr/>
        <p:txBody>
          <a:bodyPr/>
          <a:lstStyle/>
          <a:p>
            <a:r>
              <a:rPr lang="de-DE"/>
              <a:t>Vorstellung KOMPASS-Bürgerbefragung</a:t>
            </a:r>
            <a:endParaRPr lang="de-DE" dirty="0"/>
          </a:p>
        </p:txBody>
      </p:sp>
      <p:sp>
        <p:nvSpPr>
          <p:cNvPr id="5" name="Foliennummernplatzhalter 4">
            <a:extLst>
              <a:ext uri="{FF2B5EF4-FFF2-40B4-BE49-F238E27FC236}">
                <a16:creationId xmlns:a16="http://schemas.microsoft.com/office/drawing/2014/main" id="{342EC932-D204-4AD8-8A3D-AED201973A78}"/>
              </a:ext>
            </a:extLst>
          </p:cNvPr>
          <p:cNvSpPr>
            <a:spLocks noGrp="1"/>
          </p:cNvSpPr>
          <p:nvPr>
            <p:ph type="sldNum" sz="quarter" idx="12"/>
          </p:nvPr>
        </p:nvSpPr>
        <p:spPr/>
        <p:txBody>
          <a:bodyPr/>
          <a:lstStyle/>
          <a:p>
            <a:fld id="{C6A3B9A7-0371-4992-ACD1-30E4F2BAE17D}" type="slidenum">
              <a:rPr lang="de-DE" smtClean="0"/>
              <a:t>2</a:t>
            </a:fld>
            <a:endParaRPr lang="de-DE" dirty="0"/>
          </a:p>
        </p:txBody>
      </p:sp>
      <p:sp>
        <p:nvSpPr>
          <p:cNvPr id="6" name="Titel 5">
            <a:extLst>
              <a:ext uri="{FF2B5EF4-FFF2-40B4-BE49-F238E27FC236}">
                <a16:creationId xmlns:a16="http://schemas.microsoft.com/office/drawing/2014/main" id="{B93F8B3B-E898-45F8-B528-51814DF12F00}"/>
              </a:ext>
            </a:extLst>
          </p:cNvPr>
          <p:cNvSpPr>
            <a:spLocks noGrp="1"/>
          </p:cNvSpPr>
          <p:nvPr>
            <p:ph type="title"/>
          </p:nvPr>
        </p:nvSpPr>
        <p:spPr/>
        <p:txBody>
          <a:bodyPr/>
          <a:lstStyle/>
          <a:p>
            <a:r>
              <a:rPr lang="de-DE" dirty="0"/>
              <a:t>Ablauf 1. Sicherheitskonferenz</a:t>
            </a:r>
          </a:p>
        </p:txBody>
      </p:sp>
      <p:graphicFrame>
        <p:nvGraphicFramePr>
          <p:cNvPr id="8" name="Tabelle 7">
            <a:extLst>
              <a:ext uri="{FF2B5EF4-FFF2-40B4-BE49-F238E27FC236}">
                <a16:creationId xmlns:a16="http://schemas.microsoft.com/office/drawing/2014/main" id="{0E2DDC45-A428-4EAA-81BE-A2B7096D06E4}"/>
              </a:ext>
            </a:extLst>
          </p:cNvPr>
          <p:cNvGraphicFramePr>
            <a:graphicFrameLocks noGrp="1"/>
          </p:cNvGraphicFramePr>
          <p:nvPr>
            <p:extLst>
              <p:ext uri="{D42A27DB-BD31-4B8C-83A1-F6EECF244321}">
                <p14:modId xmlns:p14="http://schemas.microsoft.com/office/powerpoint/2010/main" val="2348202906"/>
              </p:ext>
            </p:extLst>
          </p:nvPr>
        </p:nvGraphicFramePr>
        <p:xfrm>
          <a:off x="461065" y="1872274"/>
          <a:ext cx="10781112" cy="4842030"/>
        </p:xfrm>
        <a:graphic>
          <a:graphicData uri="http://schemas.openxmlformats.org/drawingml/2006/table">
            <a:tbl>
              <a:tblPr firstRow="1" firstCol="1" bandRow="1"/>
              <a:tblGrid>
                <a:gridCol w="936959">
                  <a:extLst>
                    <a:ext uri="{9D8B030D-6E8A-4147-A177-3AD203B41FA5}">
                      <a16:colId xmlns:a16="http://schemas.microsoft.com/office/drawing/2014/main" val="2823121549"/>
                    </a:ext>
                  </a:extLst>
                </a:gridCol>
                <a:gridCol w="9844153">
                  <a:extLst>
                    <a:ext uri="{9D8B030D-6E8A-4147-A177-3AD203B41FA5}">
                      <a16:colId xmlns:a16="http://schemas.microsoft.com/office/drawing/2014/main" val="4086227239"/>
                    </a:ext>
                  </a:extLst>
                </a:gridCol>
              </a:tblGrid>
              <a:tr h="541107">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nSpc>
                          <a:spcPct val="150000"/>
                        </a:lnSpc>
                        <a:spcBef>
                          <a:spcPts val="600"/>
                        </a:spcBef>
                        <a:spcAft>
                          <a:spcPts val="600"/>
                        </a:spcAft>
                      </a:pPr>
                      <a:r>
                        <a:rPr lang="de-DE" sz="1800" dirty="0">
                          <a:effectLst/>
                          <a:latin typeface="Arial" panose="020B0604020202020204" pitchFamily="34" charset="0"/>
                          <a:ea typeface="Calibri" panose="020F0502020204030204" pitchFamily="34" charset="0"/>
                          <a:cs typeface="Arial" panose="020B0604020202020204" pitchFamily="34" charset="0"/>
                        </a:rPr>
                        <a:t>Zeit</a:t>
                      </a:r>
                    </a:p>
                  </a:txBody>
                  <a:tcPr marL="63606" marR="63606"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5979"/>
                    </a:solidFill>
                  </a:tcPr>
                </a:tc>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l" defTabSz="864017" rtl="0" eaLnBrk="1" latinLnBrk="0" hangingPunct="1">
                        <a:lnSpc>
                          <a:spcPct val="150000"/>
                        </a:lnSpc>
                        <a:spcBef>
                          <a:spcPts val="600"/>
                        </a:spcBef>
                        <a:spcAft>
                          <a:spcPts val="600"/>
                        </a:spcAft>
                      </a:pPr>
                      <a:r>
                        <a:rPr lang="de-DE" sz="1800" b="1" kern="1200" dirty="0">
                          <a:solidFill>
                            <a:schemeClr val="dk1"/>
                          </a:solidFill>
                          <a:effectLst/>
                          <a:latin typeface="Arial" panose="020B0604020202020204" pitchFamily="34" charset="0"/>
                          <a:ea typeface="+mn-ea"/>
                          <a:cs typeface="Arial" panose="020B0604020202020204" pitchFamily="34" charset="0"/>
                        </a:rPr>
                        <a:t>Tagesordnungspunkt</a:t>
                      </a:r>
                    </a:p>
                  </a:txBody>
                  <a:tcPr marL="63606" marR="63606"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E6E6E6"/>
                    </a:solidFill>
                  </a:tcPr>
                </a:tc>
                <a:extLst>
                  <a:ext uri="{0D108BD9-81ED-4DB2-BD59-A6C34878D82A}">
                    <a16:rowId xmlns:a16="http://schemas.microsoft.com/office/drawing/2014/main" val="872010987"/>
                  </a:ext>
                </a:extLst>
              </a:tr>
              <a:tr h="459724">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lvl="0" indent="0" algn="l" defTabSz="864017" rtl="0" eaLnBrk="1" fontAlgn="auto" latinLnBrk="0" hangingPunct="1">
                        <a:lnSpc>
                          <a:spcPct val="150000"/>
                        </a:lnSpc>
                        <a:spcBef>
                          <a:spcPts val="600"/>
                        </a:spcBef>
                        <a:spcAft>
                          <a:spcPts val="600"/>
                        </a:spcAft>
                        <a:buClrTx/>
                        <a:buSzTx/>
                        <a:buFontTx/>
                        <a:buNone/>
                        <a:tabLst/>
                        <a:defRPr/>
                      </a:pPr>
                      <a:r>
                        <a:rPr lang="de-DE" sz="1800" dirty="0">
                          <a:effectLst/>
                          <a:latin typeface="Arial" panose="020B0604020202020204" pitchFamily="34" charset="0"/>
                          <a:cs typeface="Arial" panose="020B0604020202020204" pitchFamily="34" charset="0"/>
                        </a:rPr>
                        <a:t>17.00</a:t>
                      </a:r>
                      <a:endParaRPr lang="de-DE" sz="1800" dirty="0">
                        <a:effectLst/>
                        <a:latin typeface="Arial" panose="020B0604020202020204" pitchFamily="34" charset="0"/>
                        <a:ea typeface="Calibri" panose="020F0502020204030204" pitchFamily="34" charset="0"/>
                        <a:cs typeface="Arial" panose="020B0604020202020204" pitchFamily="34" charset="0"/>
                      </a:endParaRPr>
                    </a:p>
                  </a:txBody>
                  <a:tcPr marL="63606" marR="63606"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5979"/>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l" defTabSz="864017" rtl="0" eaLnBrk="1" fontAlgn="auto" latinLnBrk="0" hangingPunct="1">
                        <a:lnSpc>
                          <a:spcPct val="150000"/>
                        </a:lnSpc>
                        <a:spcBef>
                          <a:spcPts val="600"/>
                        </a:spcBef>
                        <a:spcAft>
                          <a:spcPts val="600"/>
                        </a:spcAft>
                        <a:buClrTx/>
                        <a:buSzTx/>
                        <a:buFontTx/>
                        <a:buNone/>
                        <a:tabLst/>
                        <a:defRPr/>
                      </a:pPr>
                      <a:r>
                        <a:rPr lang="de-DE" sz="1800" b="1" kern="1200" dirty="0">
                          <a:solidFill>
                            <a:schemeClr val="dk1"/>
                          </a:solidFill>
                          <a:effectLst/>
                          <a:latin typeface="Arial" panose="020B0604020202020204" pitchFamily="34" charset="0"/>
                          <a:ea typeface="+mn-ea"/>
                          <a:cs typeface="Arial" panose="020B0604020202020204" pitchFamily="34" charset="0"/>
                        </a:rPr>
                        <a:t>Begrüßung </a:t>
                      </a:r>
                      <a:r>
                        <a:rPr lang="de-DE" sz="1800" b="0" kern="1200" dirty="0">
                          <a:solidFill>
                            <a:schemeClr val="dk1"/>
                          </a:solidFill>
                          <a:effectLst/>
                          <a:latin typeface="Arial" panose="020B0604020202020204" pitchFamily="34" charset="0"/>
                          <a:ea typeface="+mn-ea"/>
                          <a:cs typeface="Arial" panose="020B0604020202020204" pitchFamily="34" charset="0"/>
                        </a:rPr>
                        <a:t>(BM René Kirch, Groß-Umstadt)</a:t>
                      </a:r>
                    </a:p>
                  </a:txBody>
                  <a:tcPr marL="63606" marR="63606"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5979">
                        <a:tint val="40000"/>
                      </a:srgbClr>
                    </a:solidFill>
                  </a:tcPr>
                </a:tc>
                <a:extLst>
                  <a:ext uri="{0D108BD9-81ED-4DB2-BD59-A6C34878D82A}">
                    <a16:rowId xmlns:a16="http://schemas.microsoft.com/office/drawing/2014/main" val="3764707416"/>
                  </a:ext>
                </a:extLst>
              </a:tr>
              <a:tr h="415616">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lvl="0" indent="0" algn="l" defTabSz="864017" rtl="0" eaLnBrk="1" fontAlgn="auto" latinLnBrk="0" hangingPunct="1">
                        <a:lnSpc>
                          <a:spcPct val="150000"/>
                        </a:lnSpc>
                        <a:spcBef>
                          <a:spcPts val="600"/>
                        </a:spcBef>
                        <a:spcAft>
                          <a:spcPts val="600"/>
                        </a:spcAft>
                        <a:buClrTx/>
                        <a:buSzTx/>
                        <a:buFontTx/>
                        <a:buNone/>
                        <a:tabLst/>
                        <a:defRPr/>
                      </a:pPr>
                      <a:r>
                        <a:rPr lang="de-DE" sz="1800" dirty="0">
                          <a:effectLst/>
                          <a:latin typeface="Arial" panose="020B0604020202020204" pitchFamily="34" charset="0"/>
                          <a:cs typeface="Arial" panose="020B0604020202020204" pitchFamily="34" charset="0"/>
                        </a:rPr>
                        <a:t>17.10</a:t>
                      </a:r>
                      <a:endParaRPr lang="de-DE" sz="1800" dirty="0">
                        <a:effectLst/>
                        <a:latin typeface="Arial" panose="020B0604020202020204" pitchFamily="34" charset="0"/>
                        <a:ea typeface="Calibri" panose="020F0502020204030204" pitchFamily="34" charset="0"/>
                        <a:cs typeface="Arial" panose="020B0604020202020204" pitchFamily="34" charset="0"/>
                      </a:endParaRPr>
                    </a:p>
                  </a:txBody>
                  <a:tcPr marL="63606" marR="63606"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5979"/>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l" defTabSz="864017" rtl="0" eaLnBrk="1" fontAlgn="auto" latinLnBrk="0" hangingPunct="1">
                        <a:lnSpc>
                          <a:spcPct val="150000"/>
                        </a:lnSpc>
                        <a:spcBef>
                          <a:spcPts val="600"/>
                        </a:spcBef>
                        <a:spcAft>
                          <a:spcPts val="600"/>
                        </a:spcAft>
                        <a:buClrTx/>
                        <a:buSzTx/>
                        <a:buFontTx/>
                        <a:buNone/>
                        <a:tabLst/>
                        <a:defRPr/>
                      </a:pPr>
                      <a:r>
                        <a:rPr lang="de-DE" sz="1800" b="1" kern="1200" dirty="0">
                          <a:solidFill>
                            <a:schemeClr val="dk1"/>
                          </a:solidFill>
                          <a:effectLst/>
                          <a:latin typeface="Arial" panose="020B0604020202020204" pitchFamily="34" charset="0"/>
                          <a:ea typeface="+mn-ea"/>
                          <a:cs typeface="Arial" panose="020B0604020202020204" pitchFamily="34" charset="0"/>
                        </a:rPr>
                        <a:t>Ablauf, Spielregeln, technische Hinweise </a:t>
                      </a:r>
                      <a:r>
                        <a:rPr lang="de-DE" sz="1800" b="0" kern="1200" dirty="0">
                          <a:solidFill>
                            <a:schemeClr val="dk1"/>
                          </a:solidFill>
                          <a:effectLst/>
                          <a:latin typeface="Arial" panose="020B0604020202020204" pitchFamily="34" charset="0"/>
                          <a:ea typeface="+mn-ea"/>
                          <a:cs typeface="Arial" panose="020B0604020202020204" pitchFamily="34" charset="0"/>
                        </a:rPr>
                        <a:t>(Caroline Walter, shr moderation)</a:t>
                      </a:r>
                    </a:p>
                  </a:txBody>
                  <a:tcPr marL="63606" marR="63606"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5979">
                        <a:tint val="20000"/>
                      </a:srgbClr>
                    </a:solidFill>
                  </a:tcPr>
                </a:tc>
                <a:extLst>
                  <a:ext uri="{0D108BD9-81ED-4DB2-BD59-A6C34878D82A}">
                    <a16:rowId xmlns:a16="http://schemas.microsoft.com/office/drawing/2014/main" val="1588698341"/>
                  </a:ext>
                </a:extLst>
              </a:tr>
              <a:tr h="731602">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nSpc>
                          <a:spcPct val="150000"/>
                        </a:lnSpc>
                        <a:spcBef>
                          <a:spcPts val="600"/>
                        </a:spcBef>
                        <a:spcAft>
                          <a:spcPts val="600"/>
                        </a:spcAft>
                      </a:pPr>
                      <a:r>
                        <a:rPr lang="de-DE" sz="1800" dirty="0">
                          <a:effectLst/>
                          <a:latin typeface="Arial" panose="020B0604020202020204" pitchFamily="34" charset="0"/>
                          <a:cs typeface="Arial" panose="020B0604020202020204" pitchFamily="34" charset="0"/>
                        </a:rPr>
                        <a:t>17.20</a:t>
                      </a:r>
                      <a:endParaRPr lang="de-DE" sz="1800" dirty="0">
                        <a:effectLst/>
                        <a:latin typeface="Arial" panose="020B0604020202020204" pitchFamily="34" charset="0"/>
                        <a:ea typeface="Calibri" panose="020F0502020204030204" pitchFamily="34" charset="0"/>
                        <a:cs typeface="Arial" panose="020B0604020202020204" pitchFamily="34" charset="0"/>
                      </a:endParaRPr>
                    </a:p>
                  </a:txBody>
                  <a:tcPr marL="63606" marR="63606"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5979"/>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l" defTabSz="864017" rtl="0" eaLnBrk="1" latinLnBrk="0" hangingPunct="1">
                        <a:lnSpc>
                          <a:spcPct val="150000"/>
                        </a:lnSpc>
                        <a:spcBef>
                          <a:spcPts val="600"/>
                        </a:spcBef>
                        <a:spcAft>
                          <a:spcPts val="0"/>
                        </a:spcAft>
                      </a:pPr>
                      <a:r>
                        <a:rPr lang="de-DE" sz="1800" b="1" kern="1200" dirty="0">
                          <a:solidFill>
                            <a:schemeClr val="dk1"/>
                          </a:solidFill>
                          <a:effectLst/>
                          <a:latin typeface="Arial" panose="020B0604020202020204" pitchFamily="34" charset="0"/>
                          <a:ea typeface="+mn-ea"/>
                          <a:cs typeface="Arial" panose="020B0604020202020204" pitchFamily="34" charset="0"/>
                        </a:rPr>
                        <a:t>Vorstellung der KOMPASS-Initiative und der polizeilichen Kriminalstatistik</a:t>
                      </a:r>
                    </a:p>
                    <a:p>
                      <a:pPr marL="0" algn="l" defTabSz="864017" rtl="0" eaLnBrk="1" latinLnBrk="0" hangingPunct="1">
                        <a:lnSpc>
                          <a:spcPct val="150000"/>
                        </a:lnSpc>
                        <a:spcBef>
                          <a:spcPts val="0"/>
                        </a:spcBef>
                        <a:spcAft>
                          <a:spcPts val="0"/>
                        </a:spcAft>
                      </a:pPr>
                      <a:r>
                        <a:rPr lang="de-DE" sz="1800" b="0" kern="1200" dirty="0">
                          <a:solidFill>
                            <a:schemeClr val="dk1"/>
                          </a:solidFill>
                          <a:effectLst/>
                          <a:latin typeface="Arial" panose="020B0604020202020204" pitchFamily="34" charset="0"/>
                          <a:ea typeface="+mn-ea"/>
                          <a:cs typeface="Arial" panose="020B0604020202020204" pitchFamily="34" charset="0"/>
                        </a:rPr>
                        <a:t>(Herr Polizeioberrat Resch, stellv. Direktionsleitung, Stadt Groß-Umstadt)</a:t>
                      </a:r>
                    </a:p>
                  </a:txBody>
                  <a:tcPr marL="63606" marR="63606"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5979">
                        <a:tint val="40000"/>
                      </a:srgbClr>
                    </a:solidFill>
                  </a:tcPr>
                </a:tc>
                <a:extLst>
                  <a:ext uri="{0D108BD9-81ED-4DB2-BD59-A6C34878D82A}">
                    <a16:rowId xmlns:a16="http://schemas.microsoft.com/office/drawing/2014/main" val="2514376230"/>
                  </a:ext>
                </a:extLst>
              </a:tr>
              <a:tr h="487276">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nSpc>
                          <a:spcPct val="150000"/>
                        </a:lnSpc>
                        <a:spcBef>
                          <a:spcPts val="600"/>
                        </a:spcBef>
                        <a:spcAft>
                          <a:spcPts val="600"/>
                        </a:spcAft>
                      </a:pPr>
                      <a:r>
                        <a:rPr lang="de-DE" sz="1800" dirty="0">
                          <a:effectLst/>
                          <a:latin typeface="Arial" panose="020B0604020202020204" pitchFamily="34" charset="0"/>
                          <a:ea typeface="Calibri" panose="020F0502020204030204" pitchFamily="34" charset="0"/>
                          <a:cs typeface="Arial" panose="020B0604020202020204" pitchFamily="34" charset="0"/>
                        </a:rPr>
                        <a:t>17.40</a:t>
                      </a:r>
                    </a:p>
                  </a:txBody>
                  <a:tcPr marL="63606" marR="63606"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5979"/>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l" defTabSz="864017" rtl="0" eaLnBrk="1" latinLnBrk="0" hangingPunct="1">
                        <a:lnSpc>
                          <a:spcPct val="150000"/>
                        </a:lnSpc>
                        <a:spcBef>
                          <a:spcPts val="600"/>
                        </a:spcBef>
                        <a:spcAft>
                          <a:spcPts val="0"/>
                        </a:spcAft>
                      </a:pPr>
                      <a:r>
                        <a:rPr lang="de-DE" sz="1800" b="1" kern="1200" dirty="0">
                          <a:solidFill>
                            <a:schemeClr val="dk1"/>
                          </a:solidFill>
                          <a:effectLst/>
                          <a:latin typeface="Arial" panose="020B0604020202020204" pitchFamily="34" charset="0"/>
                          <a:ea typeface="+mn-ea"/>
                          <a:cs typeface="Arial" panose="020B0604020202020204" pitchFamily="34" charset="0"/>
                        </a:rPr>
                        <a:t>Präsentation der Ergebnisse der Bürgerbefragung, Vorstellung Präventionsrat</a:t>
                      </a:r>
                    </a:p>
                    <a:p>
                      <a:pPr marL="0" algn="l" defTabSz="864017" rtl="0" eaLnBrk="1" latinLnBrk="0" hangingPunct="1">
                        <a:lnSpc>
                          <a:spcPct val="150000"/>
                        </a:lnSpc>
                        <a:spcBef>
                          <a:spcPts val="600"/>
                        </a:spcBef>
                        <a:spcAft>
                          <a:spcPts val="0"/>
                        </a:spcAft>
                      </a:pPr>
                      <a:r>
                        <a:rPr lang="de-DE" sz="1800" b="0" kern="1200" dirty="0">
                          <a:solidFill>
                            <a:schemeClr val="dk1"/>
                          </a:solidFill>
                          <a:effectLst/>
                          <a:latin typeface="Arial" panose="020B0604020202020204" pitchFamily="34" charset="0"/>
                          <a:ea typeface="+mn-ea"/>
                          <a:cs typeface="Arial" panose="020B0604020202020204" pitchFamily="34" charset="0"/>
                        </a:rPr>
                        <a:t>(Uwe Schmidt, Stadt Groß-Umstadt)</a:t>
                      </a:r>
                    </a:p>
                  </a:txBody>
                  <a:tcPr marL="63606" marR="63606"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5979">
                        <a:tint val="20000"/>
                      </a:srgbClr>
                    </a:solidFill>
                  </a:tcPr>
                </a:tc>
                <a:extLst>
                  <a:ext uri="{0D108BD9-81ED-4DB2-BD59-A6C34878D82A}">
                    <a16:rowId xmlns:a16="http://schemas.microsoft.com/office/drawing/2014/main" val="3656804204"/>
                  </a:ext>
                </a:extLst>
              </a:tr>
              <a:tr h="471059">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nSpc>
                          <a:spcPct val="150000"/>
                        </a:lnSpc>
                        <a:spcBef>
                          <a:spcPts val="600"/>
                        </a:spcBef>
                        <a:spcAft>
                          <a:spcPts val="600"/>
                        </a:spcAft>
                      </a:pPr>
                      <a:r>
                        <a:rPr lang="de-DE" sz="1800" dirty="0">
                          <a:effectLst/>
                          <a:latin typeface="Arial" panose="020B0604020202020204" pitchFamily="34" charset="0"/>
                          <a:ea typeface="Calibri" panose="020F0502020204030204" pitchFamily="34" charset="0"/>
                          <a:cs typeface="Arial" panose="020B0604020202020204" pitchFamily="34" charset="0"/>
                        </a:rPr>
                        <a:t>18.00</a:t>
                      </a:r>
                    </a:p>
                  </a:txBody>
                  <a:tcPr marL="63606" marR="63606"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5979"/>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l" defTabSz="864017" rtl="0" eaLnBrk="1" latinLnBrk="0" hangingPunct="1">
                        <a:lnSpc>
                          <a:spcPct val="150000"/>
                        </a:lnSpc>
                        <a:spcBef>
                          <a:spcPts val="600"/>
                        </a:spcBef>
                        <a:spcAft>
                          <a:spcPts val="600"/>
                        </a:spcAft>
                      </a:pPr>
                      <a:r>
                        <a:rPr lang="de-DE" sz="1800" b="1" kern="1200" dirty="0">
                          <a:solidFill>
                            <a:schemeClr val="dk1"/>
                          </a:solidFill>
                          <a:effectLst/>
                          <a:latin typeface="Arial" panose="020B0604020202020204" pitchFamily="34" charset="0"/>
                          <a:ea typeface="+mn-ea"/>
                          <a:cs typeface="Arial" panose="020B0604020202020204" pitchFamily="34" charset="0"/>
                        </a:rPr>
                        <a:t>Ihre Fragen</a:t>
                      </a:r>
                    </a:p>
                  </a:txBody>
                  <a:tcPr marL="63606" marR="63606"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5979">
                        <a:tint val="40000"/>
                      </a:srgbClr>
                    </a:solidFill>
                  </a:tcPr>
                </a:tc>
                <a:extLst>
                  <a:ext uri="{0D108BD9-81ED-4DB2-BD59-A6C34878D82A}">
                    <a16:rowId xmlns:a16="http://schemas.microsoft.com/office/drawing/2014/main" val="1088312645"/>
                  </a:ext>
                </a:extLst>
              </a:tr>
              <a:tr h="444668">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nSpc>
                          <a:spcPct val="150000"/>
                        </a:lnSpc>
                        <a:spcBef>
                          <a:spcPts val="600"/>
                        </a:spcBef>
                        <a:spcAft>
                          <a:spcPts val="600"/>
                        </a:spcAft>
                      </a:pPr>
                      <a:r>
                        <a:rPr lang="de-DE" sz="1800" dirty="0">
                          <a:effectLst/>
                          <a:latin typeface="Arial" panose="020B0604020202020204" pitchFamily="34" charset="0"/>
                          <a:cs typeface="Arial" panose="020B0604020202020204" pitchFamily="34" charset="0"/>
                        </a:rPr>
                        <a:t>18.40</a:t>
                      </a:r>
                      <a:endParaRPr lang="de-DE" sz="1800" dirty="0">
                        <a:effectLst/>
                        <a:latin typeface="Arial" panose="020B0604020202020204" pitchFamily="34" charset="0"/>
                        <a:ea typeface="Calibri" panose="020F0502020204030204" pitchFamily="34" charset="0"/>
                        <a:cs typeface="Arial" panose="020B0604020202020204" pitchFamily="34" charset="0"/>
                      </a:endParaRPr>
                    </a:p>
                  </a:txBody>
                  <a:tcPr marL="63606" marR="63606"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5979"/>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l" defTabSz="864017" rtl="0" eaLnBrk="1" latinLnBrk="0" hangingPunct="1">
                        <a:lnSpc>
                          <a:spcPct val="150000"/>
                        </a:lnSpc>
                        <a:spcBef>
                          <a:spcPts val="600"/>
                        </a:spcBef>
                        <a:spcAft>
                          <a:spcPts val="600"/>
                        </a:spcAft>
                      </a:pPr>
                      <a:r>
                        <a:rPr lang="de-DE" sz="1800" b="1" kern="1200" dirty="0">
                          <a:solidFill>
                            <a:schemeClr val="dk1"/>
                          </a:solidFill>
                          <a:effectLst/>
                          <a:latin typeface="Arial" panose="020B0604020202020204" pitchFamily="34" charset="0"/>
                          <a:ea typeface="+mn-ea"/>
                          <a:cs typeface="Arial" panose="020B0604020202020204" pitchFamily="34" charset="0"/>
                        </a:rPr>
                        <a:t>Zusammenfassung der Ergebnisse </a:t>
                      </a:r>
                      <a:r>
                        <a:rPr lang="de-DE" sz="1800" b="0" kern="1200" dirty="0">
                          <a:solidFill>
                            <a:schemeClr val="dk1"/>
                          </a:solidFill>
                          <a:effectLst/>
                          <a:latin typeface="Arial" panose="020B0604020202020204" pitchFamily="34" charset="0"/>
                          <a:ea typeface="+mn-ea"/>
                          <a:cs typeface="Arial" panose="020B0604020202020204" pitchFamily="34" charset="0"/>
                        </a:rPr>
                        <a:t>(Caroline Walter, </a:t>
                      </a:r>
                      <a:r>
                        <a:rPr lang="de-DE" sz="1800" b="0" kern="1200" dirty="0" err="1">
                          <a:solidFill>
                            <a:schemeClr val="dk1"/>
                          </a:solidFill>
                          <a:effectLst/>
                          <a:latin typeface="Arial" panose="020B0604020202020204" pitchFamily="34" charset="0"/>
                          <a:ea typeface="+mn-ea"/>
                          <a:cs typeface="Arial" panose="020B0604020202020204" pitchFamily="34" charset="0"/>
                        </a:rPr>
                        <a:t>shr</a:t>
                      </a:r>
                      <a:r>
                        <a:rPr lang="de-DE" sz="1800" b="0" kern="1200" dirty="0">
                          <a:solidFill>
                            <a:schemeClr val="dk1"/>
                          </a:solidFill>
                          <a:effectLst/>
                          <a:latin typeface="Arial" panose="020B0604020202020204" pitchFamily="34" charset="0"/>
                          <a:ea typeface="+mn-ea"/>
                          <a:cs typeface="Arial" panose="020B0604020202020204" pitchFamily="34" charset="0"/>
                        </a:rPr>
                        <a:t> </a:t>
                      </a:r>
                      <a:r>
                        <a:rPr lang="de-DE" sz="1800" b="0" kern="1200" dirty="0" err="1">
                          <a:solidFill>
                            <a:schemeClr val="dk1"/>
                          </a:solidFill>
                          <a:effectLst/>
                          <a:latin typeface="Arial" panose="020B0604020202020204" pitchFamily="34" charset="0"/>
                          <a:ea typeface="+mn-ea"/>
                          <a:cs typeface="Arial" panose="020B0604020202020204" pitchFamily="34" charset="0"/>
                        </a:rPr>
                        <a:t>moderation</a:t>
                      </a:r>
                      <a:r>
                        <a:rPr lang="de-DE" sz="1800" b="0" kern="1200" dirty="0">
                          <a:solidFill>
                            <a:schemeClr val="dk1"/>
                          </a:solidFill>
                          <a:effectLst/>
                          <a:latin typeface="Arial" panose="020B0604020202020204" pitchFamily="34" charset="0"/>
                          <a:ea typeface="+mn-ea"/>
                          <a:cs typeface="Arial" panose="020B0604020202020204" pitchFamily="34" charset="0"/>
                        </a:rPr>
                        <a:t>)</a:t>
                      </a:r>
                    </a:p>
                  </a:txBody>
                  <a:tcPr marL="63606" marR="63606"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5979">
                        <a:tint val="20000"/>
                      </a:srgbClr>
                    </a:solidFill>
                  </a:tcPr>
                </a:tc>
                <a:extLst>
                  <a:ext uri="{0D108BD9-81ED-4DB2-BD59-A6C34878D82A}">
                    <a16:rowId xmlns:a16="http://schemas.microsoft.com/office/drawing/2014/main" val="2369314528"/>
                  </a:ext>
                </a:extLst>
              </a:tr>
              <a:tr h="444668">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nSpc>
                          <a:spcPct val="150000"/>
                        </a:lnSpc>
                        <a:spcBef>
                          <a:spcPts val="600"/>
                        </a:spcBef>
                        <a:spcAft>
                          <a:spcPts val="600"/>
                        </a:spcAft>
                      </a:pPr>
                      <a:r>
                        <a:rPr lang="de-DE" sz="1800" dirty="0">
                          <a:effectLst/>
                          <a:latin typeface="Arial" panose="020B0604020202020204" pitchFamily="34" charset="0"/>
                          <a:ea typeface="Calibri" panose="020F0502020204030204" pitchFamily="34" charset="0"/>
                          <a:cs typeface="Arial" panose="020B0604020202020204" pitchFamily="34" charset="0"/>
                        </a:rPr>
                        <a:t>18.45</a:t>
                      </a:r>
                    </a:p>
                  </a:txBody>
                  <a:tcPr marL="63606" marR="63606"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5979"/>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l" defTabSz="864017" rtl="0" eaLnBrk="1" latinLnBrk="0" hangingPunct="1">
                        <a:lnSpc>
                          <a:spcPct val="150000"/>
                        </a:lnSpc>
                        <a:spcBef>
                          <a:spcPts val="600"/>
                        </a:spcBef>
                        <a:spcAft>
                          <a:spcPts val="600"/>
                        </a:spcAft>
                      </a:pPr>
                      <a:r>
                        <a:rPr lang="de-DE" sz="1800" b="1" kern="1200" dirty="0">
                          <a:solidFill>
                            <a:schemeClr val="dk1"/>
                          </a:solidFill>
                          <a:effectLst/>
                          <a:latin typeface="Arial" panose="020B0604020202020204" pitchFamily="34" charset="0"/>
                          <a:ea typeface="+mn-ea"/>
                          <a:cs typeface="Arial" panose="020B0604020202020204" pitchFamily="34" charset="0"/>
                        </a:rPr>
                        <a:t>Ausblick und Schlusswort </a:t>
                      </a:r>
                      <a:r>
                        <a:rPr lang="de-DE" sz="1800" b="0" kern="1200" dirty="0">
                          <a:solidFill>
                            <a:schemeClr val="dk1"/>
                          </a:solidFill>
                          <a:effectLst/>
                          <a:latin typeface="Arial" panose="020B0604020202020204" pitchFamily="34" charset="0"/>
                          <a:ea typeface="+mn-ea"/>
                          <a:cs typeface="Arial" panose="020B0604020202020204" pitchFamily="34" charset="0"/>
                        </a:rPr>
                        <a:t>(BM René Kirch, Groß-Umstadt)</a:t>
                      </a:r>
                    </a:p>
                  </a:txBody>
                  <a:tcPr marL="63606" marR="63606"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5979">
                        <a:tint val="40000"/>
                      </a:srgbClr>
                    </a:solidFill>
                  </a:tcPr>
                </a:tc>
                <a:extLst>
                  <a:ext uri="{0D108BD9-81ED-4DB2-BD59-A6C34878D82A}">
                    <a16:rowId xmlns:a16="http://schemas.microsoft.com/office/drawing/2014/main" val="2969636630"/>
                  </a:ext>
                </a:extLst>
              </a:tr>
              <a:tr h="444668">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nSpc>
                          <a:spcPct val="150000"/>
                        </a:lnSpc>
                        <a:spcBef>
                          <a:spcPts val="600"/>
                        </a:spcBef>
                        <a:spcAft>
                          <a:spcPts val="600"/>
                        </a:spcAft>
                      </a:pPr>
                      <a:r>
                        <a:rPr lang="de-DE" sz="1800" dirty="0">
                          <a:effectLst/>
                          <a:latin typeface="Arial" panose="020B0604020202020204" pitchFamily="34" charset="0"/>
                          <a:ea typeface="Calibri" panose="020F0502020204030204" pitchFamily="34" charset="0"/>
                          <a:cs typeface="Arial" panose="020B0604020202020204" pitchFamily="34" charset="0"/>
                        </a:rPr>
                        <a:t>19.00</a:t>
                      </a:r>
                    </a:p>
                  </a:txBody>
                  <a:tcPr marL="63606" marR="63606"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5979"/>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l" defTabSz="864017" rtl="0" eaLnBrk="1" latinLnBrk="0" hangingPunct="1">
                        <a:lnSpc>
                          <a:spcPct val="150000"/>
                        </a:lnSpc>
                        <a:spcBef>
                          <a:spcPts val="600"/>
                        </a:spcBef>
                        <a:spcAft>
                          <a:spcPts val="600"/>
                        </a:spcAft>
                      </a:pPr>
                      <a:r>
                        <a:rPr lang="de-DE" sz="1800" b="1" kern="1200" dirty="0">
                          <a:solidFill>
                            <a:schemeClr val="dk1"/>
                          </a:solidFill>
                          <a:effectLst/>
                          <a:latin typeface="Arial" panose="020B0604020202020204" pitchFamily="34" charset="0"/>
                          <a:ea typeface="+mn-ea"/>
                          <a:cs typeface="Arial" panose="020B0604020202020204" pitchFamily="34" charset="0"/>
                        </a:rPr>
                        <a:t>Ende</a:t>
                      </a:r>
                    </a:p>
                  </a:txBody>
                  <a:tcPr marL="63606" marR="63606"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5979">
                        <a:tint val="20000"/>
                      </a:srgbClr>
                    </a:solidFill>
                  </a:tcPr>
                </a:tc>
                <a:extLst>
                  <a:ext uri="{0D108BD9-81ED-4DB2-BD59-A6C34878D82A}">
                    <a16:rowId xmlns:a16="http://schemas.microsoft.com/office/drawing/2014/main" val="4208997392"/>
                  </a:ext>
                </a:extLst>
              </a:tr>
            </a:tbl>
          </a:graphicData>
        </a:graphic>
      </p:graphicFrame>
    </p:spTree>
    <p:extLst>
      <p:ext uri="{BB962C8B-B14F-4D97-AF65-F5344CB8AC3E}">
        <p14:creationId xmlns:p14="http://schemas.microsoft.com/office/powerpoint/2010/main" val="28634239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D2AAB5E5-180B-49CE-B871-9450240B5143}"/>
              </a:ext>
            </a:extLst>
          </p:cNvPr>
          <p:cNvSpPr>
            <a:spLocks noGrp="1"/>
          </p:cNvSpPr>
          <p:nvPr>
            <p:ph type="dt" sz="half" idx="10"/>
          </p:nvPr>
        </p:nvSpPr>
        <p:spPr/>
        <p:txBody>
          <a:bodyPr/>
          <a:lstStyle/>
          <a:p>
            <a:r>
              <a:rPr lang="de-DE"/>
              <a:t>30. Oktober 2024</a:t>
            </a:r>
            <a:endParaRPr lang="de-DE" dirty="0"/>
          </a:p>
        </p:txBody>
      </p:sp>
      <p:sp>
        <p:nvSpPr>
          <p:cNvPr id="5" name="Fußzeilenplatzhalter 4">
            <a:extLst>
              <a:ext uri="{FF2B5EF4-FFF2-40B4-BE49-F238E27FC236}">
                <a16:creationId xmlns:a16="http://schemas.microsoft.com/office/drawing/2014/main" id="{8C825C21-CC20-4F1D-B99A-8DFB0ACFE5C1}"/>
              </a:ext>
            </a:extLst>
          </p:cNvPr>
          <p:cNvSpPr>
            <a:spLocks noGrp="1"/>
          </p:cNvSpPr>
          <p:nvPr>
            <p:ph type="ftr" sz="quarter" idx="11"/>
          </p:nvPr>
        </p:nvSpPr>
        <p:spPr/>
        <p:txBody>
          <a:bodyPr/>
          <a:lstStyle/>
          <a:p>
            <a:r>
              <a:rPr lang="de-DE"/>
              <a:t>Vorstellung KOMPASS-Bürgerbefragung</a:t>
            </a:r>
            <a:endParaRPr lang="de-DE" dirty="0"/>
          </a:p>
        </p:txBody>
      </p:sp>
      <p:sp>
        <p:nvSpPr>
          <p:cNvPr id="6" name="Foliennummernplatzhalter 5">
            <a:extLst>
              <a:ext uri="{FF2B5EF4-FFF2-40B4-BE49-F238E27FC236}">
                <a16:creationId xmlns:a16="http://schemas.microsoft.com/office/drawing/2014/main" id="{9B3D8731-FFC9-46ED-858F-BEBCD8A5484D}"/>
              </a:ext>
            </a:extLst>
          </p:cNvPr>
          <p:cNvSpPr>
            <a:spLocks noGrp="1"/>
          </p:cNvSpPr>
          <p:nvPr>
            <p:ph type="sldNum" sz="quarter" idx="12"/>
          </p:nvPr>
        </p:nvSpPr>
        <p:spPr/>
        <p:txBody>
          <a:bodyPr/>
          <a:lstStyle/>
          <a:p>
            <a:fld id="{C6A3B9A7-0371-4992-ACD1-30E4F2BAE17D}" type="slidenum">
              <a:rPr lang="de-DE" smtClean="0"/>
              <a:pPr/>
              <a:t>20</a:t>
            </a:fld>
            <a:endParaRPr lang="de-DE" dirty="0"/>
          </a:p>
        </p:txBody>
      </p:sp>
      <p:sp>
        <p:nvSpPr>
          <p:cNvPr id="2" name="Titel 1">
            <a:extLst>
              <a:ext uri="{FF2B5EF4-FFF2-40B4-BE49-F238E27FC236}">
                <a16:creationId xmlns:a16="http://schemas.microsoft.com/office/drawing/2014/main" id="{62597147-1155-4C87-A05C-A0082BE655E9}"/>
              </a:ext>
            </a:extLst>
          </p:cNvPr>
          <p:cNvSpPr>
            <a:spLocks noGrp="1"/>
          </p:cNvSpPr>
          <p:nvPr>
            <p:ph type="title"/>
          </p:nvPr>
        </p:nvSpPr>
        <p:spPr>
          <a:xfrm>
            <a:off x="838200" y="1928112"/>
            <a:ext cx="10515600" cy="813044"/>
          </a:xfrm>
        </p:spPr>
        <p:txBody>
          <a:bodyPr anchor="t">
            <a:normAutofit fontScale="90000"/>
          </a:bodyPr>
          <a:lstStyle/>
          <a:p>
            <a:br>
              <a:rPr lang="de-DE" sz="3100" b="0" dirty="0"/>
            </a:br>
            <a:r>
              <a:rPr lang="de-DE" sz="3100" b="0" u="sng" dirty="0"/>
              <a:t>Fazit:</a:t>
            </a:r>
            <a:br>
              <a:rPr lang="de-DE" sz="3100" b="0" u="sng" dirty="0"/>
            </a:br>
            <a:br>
              <a:rPr lang="de-DE" sz="3100" b="0" u="sng" dirty="0"/>
            </a:br>
            <a:r>
              <a:rPr lang="de-DE" sz="3100" b="0" i="1" dirty="0"/>
              <a:t>Um die Sicherheit in der Kommune zu verbessern, wird weit überwiegend eine grundsätzliche Erhöhung der Präsenz der kommunalen Ordnungskräfte und der Landespolizei genannt.</a:t>
            </a:r>
            <a:br>
              <a:rPr lang="de-DE" sz="2200" b="0" dirty="0"/>
            </a:br>
            <a:endParaRPr lang="de-DE" sz="2200" b="0" dirty="0"/>
          </a:p>
        </p:txBody>
      </p:sp>
      <p:sp>
        <p:nvSpPr>
          <p:cNvPr id="9" name="Titel 6">
            <a:extLst>
              <a:ext uri="{FF2B5EF4-FFF2-40B4-BE49-F238E27FC236}">
                <a16:creationId xmlns:a16="http://schemas.microsoft.com/office/drawing/2014/main" id="{C2D1446B-0D0B-4879-87DC-BEE594F64D1C}"/>
              </a:ext>
            </a:extLst>
          </p:cNvPr>
          <p:cNvSpPr txBox="1">
            <a:spLocks/>
          </p:cNvSpPr>
          <p:nvPr/>
        </p:nvSpPr>
        <p:spPr>
          <a:xfrm>
            <a:off x="742505" y="365126"/>
            <a:ext cx="10515600" cy="81304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a:lstStyle>
          <a:p>
            <a:r>
              <a:rPr lang="de-DE" dirty="0"/>
              <a:t>Maßnahmen:</a:t>
            </a:r>
            <a:br>
              <a:rPr lang="de-DE" dirty="0"/>
            </a:br>
            <a:r>
              <a:rPr lang="de-DE" dirty="0"/>
              <a:t>Was müsste getan werden, um die Sicherheit in der Kommune zu verbessern?</a:t>
            </a:r>
          </a:p>
        </p:txBody>
      </p:sp>
      <p:pic>
        <p:nvPicPr>
          <p:cNvPr id="10" name="Grafik 9">
            <a:extLst>
              <a:ext uri="{FF2B5EF4-FFF2-40B4-BE49-F238E27FC236}">
                <a16:creationId xmlns:a16="http://schemas.microsoft.com/office/drawing/2014/main" id="{6232EFA8-BEE0-4122-809E-048B39C113ED}"/>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48424" y="123894"/>
            <a:ext cx="630115" cy="1054276"/>
          </a:xfrm>
          <a:prstGeom prst="rect">
            <a:avLst/>
          </a:prstGeom>
          <a:noFill/>
          <a:ln>
            <a:noFill/>
          </a:ln>
          <a:extLst/>
        </p:spPr>
      </p:pic>
    </p:spTree>
    <p:extLst>
      <p:ext uri="{BB962C8B-B14F-4D97-AF65-F5344CB8AC3E}">
        <p14:creationId xmlns:p14="http://schemas.microsoft.com/office/powerpoint/2010/main" val="13058119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73D24D58-A3CB-459B-84E9-04B6755AF85B}"/>
              </a:ext>
            </a:extLst>
          </p:cNvPr>
          <p:cNvSpPr>
            <a:spLocks noGrp="1"/>
          </p:cNvSpPr>
          <p:nvPr>
            <p:ph idx="1"/>
          </p:nvPr>
        </p:nvSpPr>
        <p:spPr>
          <a:xfrm>
            <a:off x="838200" y="1620142"/>
            <a:ext cx="10515600" cy="3814887"/>
          </a:xfrm>
        </p:spPr>
        <p:txBody>
          <a:bodyPr>
            <a:normAutofit/>
          </a:bodyPr>
          <a:lstStyle/>
          <a:p>
            <a:pPr marL="288000" lvl="0" indent="-288000" defTabSz="360000">
              <a:lnSpc>
                <a:spcPct val="107000"/>
              </a:lnSpc>
              <a:spcBef>
                <a:spcPts val="2250"/>
              </a:spcBef>
              <a:buClr>
                <a:srgbClr val="00A7E7"/>
              </a:buClr>
              <a:buFont typeface="Arial" panose="020B0604020202020204" pitchFamily="34" charset="0"/>
              <a:buChar char="»"/>
            </a:pPr>
            <a:r>
              <a:rPr lang="de-DE" sz="2400" b="1" dirty="0">
                <a:solidFill>
                  <a:prstClr val="black"/>
                </a:solidFill>
                <a:latin typeface="Arial"/>
                <a:cs typeface="+mn-cs"/>
              </a:rPr>
              <a:t>Die gezeigte Präsentation werden auf der Website der Stadt Groß-Umstadt eingestellt.</a:t>
            </a:r>
          </a:p>
          <a:p>
            <a:pPr marL="288000" lvl="0" indent="-288000" defTabSz="360000">
              <a:lnSpc>
                <a:spcPct val="107000"/>
              </a:lnSpc>
              <a:spcBef>
                <a:spcPts val="2250"/>
              </a:spcBef>
              <a:buClr>
                <a:srgbClr val="00A7E7"/>
              </a:buClr>
              <a:buFont typeface="Arial" panose="020B0604020202020204" pitchFamily="34" charset="0"/>
              <a:buChar char="»"/>
            </a:pPr>
            <a:r>
              <a:rPr lang="de-DE" sz="2400" dirty="0">
                <a:solidFill>
                  <a:prstClr val="black"/>
                </a:solidFill>
                <a:latin typeface="Arial"/>
                <a:cs typeface="+mn-cs"/>
              </a:rPr>
              <a:t>Damit möglichst viele Fragen aufgenommen werden:</a:t>
            </a:r>
            <a:br>
              <a:rPr lang="de-DE" sz="2400" dirty="0">
                <a:solidFill>
                  <a:prstClr val="black"/>
                </a:solidFill>
                <a:latin typeface="Arial"/>
                <a:cs typeface="+mn-cs"/>
              </a:rPr>
            </a:br>
            <a:r>
              <a:rPr lang="de-DE" sz="2400" b="1" dirty="0">
                <a:solidFill>
                  <a:prstClr val="black"/>
                </a:solidFill>
                <a:latin typeface="Arial"/>
                <a:cs typeface="+mn-cs"/>
              </a:rPr>
              <a:t>Bitte nutzen Sie alle das Online-Tool </a:t>
            </a:r>
            <a:r>
              <a:rPr lang="de-DE" sz="2400" b="1" dirty="0" err="1">
                <a:solidFill>
                  <a:prstClr val="black"/>
                </a:solidFill>
                <a:latin typeface="Arial"/>
                <a:cs typeface="+mn-cs"/>
              </a:rPr>
              <a:t>Slido</a:t>
            </a:r>
            <a:r>
              <a:rPr lang="de-DE" sz="2400" b="1" dirty="0">
                <a:solidFill>
                  <a:prstClr val="black"/>
                </a:solidFill>
                <a:latin typeface="Arial"/>
                <a:cs typeface="+mn-cs"/>
              </a:rPr>
              <a:t>!</a:t>
            </a:r>
            <a:br>
              <a:rPr lang="de-DE" sz="2400" b="1" dirty="0">
                <a:solidFill>
                  <a:prstClr val="black"/>
                </a:solidFill>
                <a:latin typeface="Arial"/>
                <a:cs typeface="+mn-cs"/>
              </a:rPr>
            </a:br>
            <a:r>
              <a:rPr lang="de-DE" sz="2400" dirty="0">
                <a:solidFill>
                  <a:prstClr val="black"/>
                </a:solidFill>
                <a:latin typeface="Arial"/>
                <a:cs typeface="+mn-cs"/>
              </a:rPr>
              <a:t>Es wird Ihnen gleich erläutert. </a:t>
            </a:r>
            <a:endParaRPr lang="de-DE" sz="2400" dirty="0">
              <a:solidFill>
                <a:srgbClr val="ED1E78"/>
              </a:solidFill>
              <a:latin typeface="Arial"/>
              <a:cs typeface="+mn-cs"/>
            </a:endParaRPr>
          </a:p>
          <a:p>
            <a:pPr marL="288000" lvl="0" indent="-288000" defTabSz="360000">
              <a:lnSpc>
                <a:spcPct val="107000"/>
              </a:lnSpc>
              <a:spcBef>
                <a:spcPts val="2250"/>
              </a:spcBef>
              <a:buClr>
                <a:srgbClr val="00A7E7"/>
              </a:buClr>
              <a:buFont typeface="Arial" panose="020B0604020202020204" pitchFamily="34" charset="0"/>
              <a:buChar char="»"/>
            </a:pPr>
            <a:r>
              <a:rPr lang="de-DE" sz="2400" dirty="0">
                <a:solidFill>
                  <a:prstClr val="black"/>
                </a:solidFill>
                <a:latin typeface="Arial"/>
                <a:cs typeface="+mn-cs"/>
              </a:rPr>
              <a:t>Alternativ können Sie auch Fragen über das Saalmikrofon stellen. </a:t>
            </a:r>
          </a:p>
          <a:p>
            <a:pPr marL="288000" lvl="0" indent="-288000" defTabSz="360000">
              <a:lnSpc>
                <a:spcPct val="107000"/>
              </a:lnSpc>
              <a:spcBef>
                <a:spcPts val="2250"/>
              </a:spcBef>
              <a:buClr>
                <a:srgbClr val="00A7E7"/>
              </a:buClr>
              <a:buFont typeface="Arial" panose="020B0604020202020204" pitchFamily="34" charset="0"/>
              <a:buChar char="»"/>
            </a:pPr>
            <a:r>
              <a:rPr lang="de-DE" sz="2400" dirty="0">
                <a:solidFill>
                  <a:prstClr val="black"/>
                </a:solidFill>
                <a:latin typeface="Arial"/>
                <a:cs typeface="+mn-cs"/>
              </a:rPr>
              <a:t>Bitte bleiben Sie </a:t>
            </a:r>
            <a:r>
              <a:rPr lang="de-DE" sz="2400" b="1" dirty="0">
                <a:solidFill>
                  <a:prstClr val="black"/>
                </a:solidFill>
                <a:latin typeface="Arial"/>
                <a:cs typeface="+mn-cs"/>
              </a:rPr>
              <a:t>sachlich. </a:t>
            </a:r>
          </a:p>
        </p:txBody>
      </p:sp>
      <p:sp>
        <p:nvSpPr>
          <p:cNvPr id="3" name="Datumsplatzhalter 2">
            <a:extLst>
              <a:ext uri="{FF2B5EF4-FFF2-40B4-BE49-F238E27FC236}">
                <a16:creationId xmlns:a16="http://schemas.microsoft.com/office/drawing/2014/main" id="{199C77B7-4CDE-4954-9464-AE2A89CCE955}"/>
              </a:ext>
            </a:extLst>
          </p:cNvPr>
          <p:cNvSpPr>
            <a:spLocks noGrp="1"/>
          </p:cNvSpPr>
          <p:nvPr>
            <p:ph type="dt" sz="half" idx="10"/>
          </p:nvPr>
        </p:nvSpPr>
        <p:spPr/>
        <p:txBody>
          <a:bodyPr/>
          <a:lstStyle/>
          <a:p>
            <a:r>
              <a:rPr lang="de-DE"/>
              <a:t>30. Oktober 2024</a:t>
            </a:r>
            <a:endParaRPr lang="de-DE" dirty="0"/>
          </a:p>
        </p:txBody>
      </p:sp>
      <p:sp>
        <p:nvSpPr>
          <p:cNvPr id="4" name="Fußzeilenplatzhalter 3">
            <a:extLst>
              <a:ext uri="{FF2B5EF4-FFF2-40B4-BE49-F238E27FC236}">
                <a16:creationId xmlns:a16="http://schemas.microsoft.com/office/drawing/2014/main" id="{992AC75A-6CE5-4249-B235-BF698E03600F}"/>
              </a:ext>
            </a:extLst>
          </p:cNvPr>
          <p:cNvSpPr>
            <a:spLocks noGrp="1"/>
          </p:cNvSpPr>
          <p:nvPr>
            <p:ph type="ftr" sz="quarter" idx="11"/>
          </p:nvPr>
        </p:nvSpPr>
        <p:spPr/>
        <p:txBody>
          <a:bodyPr/>
          <a:lstStyle/>
          <a:p>
            <a:r>
              <a:rPr lang="de-DE"/>
              <a:t>Vorstellung KOMPASS-Bürgerbefragung</a:t>
            </a:r>
            <a:endParaRPr lang="de-DE" dirty="0"/>
          </a:p>
        </p:txBody>
      </p:sp>
      <p:sp>
        <p:nvSpPr>
          <p:cNvPr id="5" name="Foliennummernplatzhalter 4">
            <a:extLst>
              <a:ext uri="{FF2B5EF4-FFF2-40B4-BE49-F238E27FC236}">
                <a16:creationId xmlns:a16="http://schemas.microsoft.com/office/drawing/2014/main" id="{2F4C813B-AB32-4E6B-975B-0B6928377CD8}"/>
              </a:ext>
            </a:extLst>
          </p:cNvPr>
          <p:cNvSpPr>
            <a:spLocks noGrp="1"/>
          </p:cNvSpPr>
          <p:nvPr>
            <p:ph type="sldNum" sz="quarter" idx="12"/>
          </p:nvPr>
        </p:nvSpPr>
        <p:spPr/>
        <p:txBody>
          <a:bodyPr/>
          <a:lstStyle/>
          <a:p>
            <a:fld id="{C6A3B9A7-0371-4992-ACD1-30E4F2BAE17D}" type="slidenum">
              <a:rPr lang="de-DE" smtClean="0"/>
              <a:t>3</a:t>
            </a:fld>
            <a:endParaRPr lang="de-DE" dirty="0"/>
          </a:p>
        </p:txBody>
      </p:sp>
      <p:sp>
        <p:nvSpPr>
          <p:cNvPr id="6" name="Titel 5">
            <a:extLst>
              <a:ext uri="{FF2B5EF4-FFF2-40B4-BE49-F238E27FC236}">
                <a16:creationId xmlns:a16="http://schemas.microsoft.com/office/drawing/2014/main" id="{C8434EEC-8653-4E34-AAAC-38A355B0B788}"/>
              </a:ext>
            </a:extLst>
          </p:cNvPr>
          <p:cNvSpPr>
            <a:spLocks noGrp="1"/>
          </p:cNvSpPr>
          <p:nvPr>
            <p:ph type="title"/>
          </p:nvPr>
        </p:nvSpPr>
        <p:spPr/>
        <p:txBody>
          <a:bodyPr/>
          <a:lstStyle/>
          <a:p>
            <a:r>
              <a:rPr lang="de-DE" dirty="0"/>
              <a:t>Hinweise und Spielregeln</a:t>
            </a:r>
          </a:p>
        </p:txBody>
      </p:sp>
    </p:spTree>
    <p:extLst>
      <p:ext uri="{BB962C8B-B14F-4D97-AF65-F5344CB8AC3E}">
        <p14:creationId xmlns:p14="http://schemas.microsoft.com/office/powerpoint/2010/main" val="28471652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8FA71FB2-4BBE-4724-9ED0-6394749CF141}"/>
              </a:ext>
            </a:extLst>
          </p:cNvPr>
          <p:cNvSpPr>
            <a:spLocks noGrp="1"/>
          </p:cNvSpPr>
          <p:nvPr>
            <p:ph type="dt" sz="half" idx="10"/>
          </p:nvPr>
        </p:nvSpPr>
        <p:spPr/>
        <p:txBody>
          <a:bodyPr/>
          <a:lstStyle/>
          <a:p>
            <a:r>
              <a:rPr lang="de-DE"/>
              <a:t>30. Oktober 2024</a:t>
            </a:r>
            <a:endParaRPr lang="de-DE" dirty="0"/>
          </a:p>
        </p:txBody>
      </p:sp>
      <p:sp>
        <p:nvSpPr>
          <p:cNvPr id="4" name="Fußzeilenplatzhalter 3">
            <a:extLst>
              <a:ext uri="{FF2B5EF4-FFF2-40B4-BE49-F238E27FC236}">
                <a16:creationId xmlns:a16="http://schemas.microsoft.com/office/drawing/2014/main" id="{E1C14D56-9103-4931-90A5-2B9585BED697}"/>
              </a:ext>
            </a:extLst>
          </p:cNvPr>
          <p:cNvSpPr>
            <a:spLocks noGrp="1"/>
          </p:cNvSpPr>
          <p:nvPr>
            <p:ph type="ftr" sz="quarter" idx="11"/>
          </p:nvPr>
        </p:nvSpPr>
        <p:spPr/>
        <p:txBody>
          <a:bodyPr/>
          <a:lstStyle/>
          <a:p>
            <a:r>
              <a:rPr lang="de-DE"/>
              <a:t>Vorstellung KOMPASS-Bürgerbefragung</a:t>
            </a:r>
            <a:endParaRPr lang="de-DE" dirty="0"/>
          </a:p>
        </p:txBody>
      </p:sp>
      <p:sp>
        <p:nvSpPr>
          <p:cNvPr id="5" name="Foliennummernplatzhalter 4">
            <a:extLst>
              <a:ext uri="{FF2B5EF4-FFF2-40B4-BE49-F238E27FC236}">
                <a16:creationId xmlns:a16="http://schemas.microsoft.com/office/drawing/2014/main" id="{D366C701-3C4E-4568-B86C-D37CEAF35436}"/>
              </a:ext>
            </a:extLst>
          </p:cNvPr>
          <p:cNvSpPr>
            <a:spLocks noGrp="1"/>
          </p:cNvSpPr>
          <p:nvPr>
            <p:ph type="sldNum" sz="quarter" idx="12"/>
          </p:nvPr>
        </p:nvSpPr>
        <p:spPr/>
        <p:txBody>
          <a:bodyPr/>
          <a:lstStyle/>
          <a:p>
            <a:fld id="{C6A3B9A7-0371-4992-ACD1-30E4F2BAE17D}" type="slidenum">
              <a:rPr lang="de-DE" smtClean="0"/>
              <a:t>4</a:t>
            </a:fld>
            <a:endParaRPr lang="de-DE" dirty="0"/>
          </a:p>
        </p:txBody>
      </p:sp>
      <p:sp>
        <p:nvSpPr>
          <p:cNvPr id="6" name="Titel 5">
            <a:extLst>
              <a:ext uri="{FF2B5EF4-FFF2-40B4-BE49-F238E27FC236}">
                <a16:creationId xmlns:a16="http://schemas.microsoft.com/office/drawing/2014/main" id="{E227DCA0-5E72-4F12-9EED-D48C6CC5C7EB}"/>
              </a:ext>
            </a:extLst>
          </p:cNvPr>
          <p:cNvSpPr>
            <a:spLocks noGrp="1"/>
          </p:cNvSpPr>
          <p:nvPr>
            <p:ph type="title"/>
          </p:nvPr>
        </p:nvSpPr>
        <p:spPr/>
        <p:txBody>
          <a:bodyPr/>
          <a:lstStyle/>
          <a:p>
            <a:r>
              <a:rPr lang="de-DE" dirty="0"/>
              <a:t>Hinweise zu </a:t>
            </a:r>
            <a:r>
              <a:rPr lang="de-DE" dirty="0" err="1"/>
              <a:t>Slido</a:t>
            </a:r>
            <a:endParaRPr lang="de-DE" dirty="0"/>
          </a:p>
        </p:txBody>
      </p:sp>
      <p:sp>
        <p:nvSpPr>
          <p:cNvPr id="12" name="Vertikaler Textplatzhalter 10">
            <a:extLst>
              <a:ext uri="{FF2B5EF4-FFF2-40B4-BE49-F238E27FC236}">
                <a16:creationId xmlns:a16="http://schemas.microsoft.com/office/drawing/2014/main" id="{09292617-F48D-4AE8-A57C-71D1EE5C977F}"/>
              </a:ext>
            </a:extLst>
          </p:cNvPr>
          <p:cNvSpPr txBox="1">
            <a:spLocks/>
          </p:cNvSpPr>
          <p:nvPr/>
        </p:nvSpPr>
        <p:spPr>
          <a:xfrm>
            <a:off x="656443" y="1669966"/>
            <a:ext cx="8210468" cy="4953000"/>
          </a:xfrm>
          <a:prstGeom prst="rect">
            <a:avLst/>
          </a:prstGeom>
        </p:spPr>
        <p:txBody>
          <a:bodyPr vert="horz" lIns="0" tIns="0" rIns="0" bIns="0" rtlCol="0" anchor="t" anchorCtr="0">
            <a:noAutofit/>
          </a:bodyPr>
          <a:lstStyle>
            <a:lvl1pPr marL="288000" indent="-288000" algn="l" defTabSz="360000" rtl="0" eaLnBrk="1" latinLnBrk="0" hangingPunct="1">
              <a:lnSpc>
                <a:spcPct val="107000"/>
              </a:lnSpc>
              <a:spcBef>
                <a:spcPts val="2250"/>
              </a:spcBef>
              <a:buClr>
                <a:schemeClr val="accent2"/>
              </a:buClr>
              <a:buFont typeface="Arial" panose="020B0604020202020204" pitchFamily="34" charset="0"/>
              <a:buChar char="»"/>
              <a:defRPr sz="1700" b="1" kern="1200">
                <a:solidFill>
                  <a:schemeClr val="tx1"/>
                </a:solidFill>
                <a:latin typeface="+mj-lt"/>
                <a:ea typeface="+mn-ea"/>
                <a:cs typeface="+mn-cs"/>
              </a:defRPr>
            </a:lvl1pPr>
            <a:lvl2pPr marL="432000" indent="-144000" algn="l" defTabSz="360000" rtl="0" eaLnBrk="1" latinLnBrk="0" hangingPunct="1">
              <a:lnSpc>
                <a:spcPct val="108000"/>
              </a:lnSpc>
              <a:spcBef>
                <a:spcPts val="0"/>
              </a:spcBef>
              <a:buClr>
                <a:schemeClr val="accent2"/>
              </a:buClr>
              <a:buFont typeface="Arial" panose="020B0604020202020204" pitchFamily="34" charset="0"/>
              <a:buChar char="•"/>
              <a:defRPr sz="1700" kern="1200">
                <a:solidFill>
                  <a:schemeClr val="tx1"/>
                </a:solidFill>
                <a:latin typeface="+mn-lt"/>
                <a:ea typeface="+mn-ea"/>
                <a:cs typeface="+mn-cs"/>
              </a:defRPr>
            </a:lvl2pPr>
            <a:lvl3pPr marL="432000" indent="-144000" algn="l" defTabSz="360000" rtl="0" eaLnBrk="1" latinLnBrk="0" hangingPunct="1">
              <a:lnSpc>
                <a:spcPct val="108000"/>
              </a:lnSpc>
              <a:spcBef>
                <a:spcPts val="0"/>
              </a:spcBef>
              <a:buClr>
                <a:schemeClr val="accent2"/>
              </a:buClr>
              <a:buFont typeface="Arial" panose="020B0604020202020204" pitchFamily="34" charset="0"/>
              <a:buChar char="•"/>
              <a:defRPr sz="1700" kern="1200">
                <a:solidFill>
                  <a:schemeClr val="tx1"/>
                </a:solidFill>
                <a:latin typeface="+mn-lt"/>
                <a:ea typeface="+mn-ea"/>
                <a:cs typeface="+mn-cs"/>
              </a:defRPr>
            </a:lvl3pPr>
            <a:lvl4pPr marL="432000" indent="-144000" algn="l" defTabSz="360000" rtl="0" eaLnBrk="1" latinLnBrk="0" hangingPunct="1">
              <a:lnSpc>
                <a:spcPct val="108000"/>
              </a:lnSpc>
              <a:spcBef>
                <a:spcPts val="0"/>
              </a:spcBef>
              <a:buClr>
                <a:schemeClr val="accent2"/>
              </a:buClr>
              <a:buFont typeface="Arial" panose="020B0604020202020204" pitchFamily="34" charset="0"/>
              <a:buChar char="•"/>
              <a:defRPr sz="1700" kern="1200">
                <a:solidFill>
                  <a:schemeClr val="tx1"/>
                </a:solidFill>
                <a:latin typeface="+mn-lt"/>
                <a:ea typeface="+mn-ea"/>
                <a:cs typeface="+mn-cs"/>
              </a:defRPr>
            </a:lvl4pPr>
            <a:lvl5pPr marL="432000" indent="-144000" algn="l" defTabSz="360000" rtl="0" eaLnBrk="1" latinLnBrk="0" hangingPunct="1">
              <a:lnSpc>
                <a:spcPct val="108000"/>
              </a:lnSpc>
              <a:spcBef>
                <a:spcPts val="0"/>
              </a:spcBef>
              <a:buClr>
                <a:schemeClr val="accent2"/>
              </a:buClr>
              <a:buFont typeface="Arial" panose="020B0604020202020204" pitchFamily="34" charset="0"/>
              <a:buChar char="•"/>
              <a:defRPr sz="1700" kern="1200">
                <a:solidFill>
                  <a:schemeClr val="tx1"/>
                </a:solidFill>
                <a:latin typeface="+mn-lt"/>
                <a:ea typeface="+mn-ea"/>
                <a:cs typeface="+mn-cs"/>
              </a:defRPr>
            </a:lvl5pPr>
            <a:lvl6pPr marL="432000" indent="-144000" algn="l" defTabSz="360000" rtl="0" eaLnBrk="1" latinLnBrk="0" hangingPunct="1">
              <a:lnSpc>
                <a:spcPct val="108000"/>
              </a:lnSpc>
              <a:spcBef>
                <a:spcPts val="0"/>
              </a:spcBef>
              <a:buClr>
                <a:schemeClr val="accent2"/>
              </a:buClr>
              <a:buFont typeface="Arial" panose="020B0604020202020204" pitchFamily="34" charset="0"/>
              <a:buChar char="•"/>
              <a:defRPr sz="1700" kern="1200">
                <a:solidFill>
                  <a:schemeClr val="tx1"/>
                </a:solidFill>
                <a:latin typeface="+mn-lt"/>
                <a:ea typeface="+mn-ea"/>
                <a:cs typeface="+mn-cs"/>
              </a:defRPr>
            </a:lvl6pPr>
            <a:lvl7pPr marL="432000" indent="-144000" algn="l" defTabSz="360000" rtl="0" eaLnBrk="1" latinLnBrk="0" hangingPunct="1">
              <a:lnSpc>
                <a:spcPct val="108000"/>
              </a:lnSpc>
              <a:spcBef>
                <a:spcPts val="0"/>
              </a:spcBef>
              <a:buClr>
                <a:schemeClr val="accent2"/>
              </a:buClr>
              <a:buFont typeface="Arial" panose="020B0604020202020204" pitchFamily="34" charset="0"/>
              <a:buChar char="•"/>
              <a:defRPr sz="1700" kern="1200">
                <a:solidFill>
                  <a:schemeClr val="tx1"/>
                </a:solidFill>
                <a:latin typeface="+mn-lt"/>
                <a:ea typeface="+mn-ea"/>
                <a:cs typeface="+mn-cs"/>
              </a:defRPr>
            </a:lvl7pPr>
            <a:lvl8pPr marL="432000" indent="-144000" algn="l" defTabSz="360000" rtl="0" eaLnBrk="1" latinLnBrk="0" hangingPunct="1">
              <a:lnSpc>
                <a:spcPct val="108000"/>
              </a:lnSpc>
              <a:spcBef>
                <a:spcPts val="0"/>
              </a:spcBef>
              <a:buClr>
                <a:schemeClr val="accent2"/>
              </a:buClr>
              <a:buFont typeface="Arial" panose="020B0604020202020204" pitchFamily="34" charset="0"/>
              <a:buChar char="•"/>
              <a:defRPr sz="1700" kern="1200">
                <a:solidFill>
                  <a:schemeClr val="tx1"/>
                </a:solidFill>
                <a:latin typeface="+mn-lt"/>
                <a:ea typeface="+mn-ea"/>
                <a:cs typeface="+mn-cs"/>
              </a:defRPr>
            </a:lvl8pPr>
            <a:lvl9pPr marL="432000" indent="-144000" algn="l" defTabSz="360000" rtl="0" eaLnBrk="1" latinLnBrk="0" hangingPunct="1">
              <a:lnSpc>
                <a:spcPct val="108000"/>
              </a:lnSpc>
              <a:spcBef>
                <a:spcPts val="0"/>
              </a:spcBef>
              <a:buClr>
                <a:schemeClr val="accent2"/>
              </a:buClr>
              <a:buFont typeface="Arial" panose="020B0604020202020204" pitchFamily="34" charset="0"/>
              <a:buChar char="•"/>
              <a:defRPr sz="1700" kern="1200">
                <a:solidFill>
                  <a:schemeClr val="tx1"/>
                </a:solidFill>
                <a:latin typeface="+mn-lt"/>
                <a:ea typeface="+mn-ea"/>
                <a:cs typeface="+mn-cs"/>
              </a:defRPr>
            </a:lvl9pPr>
          </a:lstStyle>
          <a:p>
            <a:pPr marL="288000" marR="0" lvl="0" indent="-288000" algn="l" defTabSz="360000" rtl="0" eaLnBrk="1" fontAlgn="auto" latinLnBrk="0" hangingPunct="1">
              <a:lnSpc>
                <a:spcPct val="107000"/>
              </a:lnSpc>
              <a:spcBef>
                <a:spcPts val="2250"/>
              </a:spcBef>
              <a:spcAft>
                <a:spcPts val="0"/>
              </a:spcAft>
              <a:buClr>
                <a:srgbClr val="00A7E7"/>
              </a:buClr>
              <a:buSzTx/>
              <a:buFont typeface="Arial" panose="020B0604020202020204" pitchFamily="34" charset="0"/>
              <a:buChar char="»"/>
              <a:tabLst/>
              <a:defRPr/>
            </a:pPr>
            <a:r>
              <a:rPr kumimoji="0" lang="de-DE" sz="2000" b="1" i="0" u="none" strike="noStrike" kern="1200" cap="none" spc="0" normalizeH="0" baseline="0" noProof="0" dirty="0" err="1">
                <a:ln>
                  <a:noFill/>
                </a:ln>
                <a:solidFill>
                  <a:sysClr val="windowText" lastClr="000000"/>
                </a:solidFill>
                <a:effectLst/>
                <a:uLnTx/>
                <a:uFillTx/>
                <a:latin typeface="Arial"/>
                <a:ea typeface="+mn-ea"/>
                <a:cs typeface="+mn-cs"/>
              </a:rPr>
              <a:t>Slido</a:t>
            </a:r>
            <a:r>
              <a:rPr kumimoji="0" lang="de-DE" sz="2000" b="1" i="0" u="none" strike="noStrike" kern="1200" cap="none" spc="0" normalizeH="0" baseline="0" noProof="0" dirty="0">
                <a:ln>
                  <a:noFill/>
                </a:ln>
                <a:solidFill>
                  <a:sysClr val="windowText" lastClr="000000"/>
                </a:solidFill>
                <a:effectLst/>
                <a:uLnTx/>
                <a:uFillTx/>
                <a:latin typeface="Arial"/>
                <a:ea typeface="+mn-ea"/>
                <a:cs typeface="+mn-cs"/>
              </a:rPr>
              <a:t> ist ein Online-Umfrage-Tool </a:t>
            </a:r>
            <a:r>
              <a:rPr kumimoji="0" lang="de-DE" sz="2000" b="0" i="0" u="none" strike="noStrike" kern="1200" cap="none" spc="0" normalizeH="0" baseline="0" noProof="0" dirty="0">
                <a:ln>
                  <a:noFill/>
                </a:ln>
                <a:solidFill>
                  <a:sysClr val="windowText" lastClr="000000"/>
                </a:solidFill>
                <a:effectLst/>
                <a:uLnTx/>
                <a:uFillTx/>
                <a:latin typeface="Arial"/>
                <a:ea typeface="+mn-ea"/>
                <a:cs typeface="+mn-cs"/>
              </a:rPr>
              <a:t>mit der Möglichkeit,</a:t>
            </a:r>
            <a:br>
              <a:rPr kumimoji="0" lang="de-DE" sz="2000" b="0" i="0" u="none" strike="noStrike" kern="1200" cap="none" spc="0" normalizeH="0" baseline="0" noProof="0" dirty="0">
                <a:ln>
                  <a:noFill/>
                </a:ln>
                <a:solidFill>
                  <a:sysClr val="windowText" lastClr="000000"/>
                </a:solidFill>
                <a:effectLst/>
                <a:uLnTx/>
                <a:uFillTx/>
                <a:latin typeface="Arial"/>
                <a:ea typeface="+mn-ea"/>
                <a:cs typeface="+mn-cs"/>
              </a:rPr>
            </a:br>
            <a:r>
              <a:rPr kumimoji="0" lang="de-DE" sz="2000" b="0" i="0" u="none" strike="noStrike" kern="1200" cap="none" spc="0" normalizeH="0" baseline="0" noProof="0" dirty="0">
                <a:ln>
                  <a:noFill/>
                </a:ln>
                <a:solidFill>
                  <a:sysClr val="windowText" lastClr="000000"/>
                </a:solidFill>
                <a:effectLst/>
                <a:uLnTx/>
                <a:uFillTx/>
                <a:latin typeface="Arial"/>
                <a:ea typeface="+mn-ea"/>
                <a:cs typeface="+mn-cs"/>
              </a:rPr>
              <a:t>Fragen zu sammeln.</a:t>
            </a:r>
          </a:p>
          <a:p>
            <a:pPr marL="288000" marR="0" lvl="0" indent="-288000" algn="l" defTabSz="360000" rtl="0" eaLnBrk="1" fontAlgn="auto" latinLnBrk="0" hangingPunct="1">
              <a:lnSpc>
                <a:spcPct val="107000"/>
              </a:lnSpc>
              <a:spcBef>
                <a:spcPts val="2250"/>
              </a:spcBef>
              <a:spcAft>
                <a:spcPts val="0"/>
              </a:spcAft>
              <a:buClr>
                <a:srgbClr val="00A7E7"/>
              </a:buClr>
              <a:buSzTx/>
              <a:buFont typeface="Arial" panose="020B0604020202020204" pitchFamily="34" charset="0"/>
              <a:buChar char="»"/>
              <a:tabLst/>
              <a:defRPr/>
            </a:pPr>
            <a:r>
              <a:rPr kumimoji="0" lang="de-DE" sz="2000" b="1" i="0" u="none" strike="noStrike" kern="1200" cap="none" spc="0" normalizeH="0" baseline="0" noProof="0" dirty="0">
                <a:ln>
                  <a:noFill/>
                </a:ln>
                <a:solidFill>
                  <a:sysClr val="windowText" lastClr="000000"/>
                </a:solidFill>
                <a:effectLst/>
                <a:uLnTx/>
                <a:uFillTx/>
                <a:latin typeface="Arial"/>
                <a:ea typeface="+mn-ea"/>
                <a:cs typeface="+mn-cs"/>
              </a:rPr>
              <a:t>Geben Sie </a:t>
            </a:r>
            <a:r>
              <a:rPr kumimoji="0" lang="de-DE" sz="2000" b="1" i="0" u="none" strike="noStrike" kern="1200" cap="none" spc="0" normalizeH="0" baseline="0" noProof="0" dirty="0">
                <a:ln>
                  <a:noFill/>
                </a:ln>
                <a:solidFill>
                  <a:sysClr val="windowText" lastClr="000000"/>
                </a:solidFill>
                <a:effectLst/>
                <a:uLnTx/>
                <a:uFillTx/>
                <a:latin typeface="Arial"/>
                <a:ea typeface="+mn-ea"/>
                <a:cs typeface="+mn-cs"/>
                <a:hlinkClick r:id="rId2"/>
              </a:rPr>
              <a:t>www.sli.do</a:t>
            </a:r>
            <a:r>
              <a:rPr kumimoji="0" lang="de-DE" sz="2000" b="1" i="0" u="none" strike="noStrike" kern="1200" cap="none" spc="0" normalizeH="0" baseline="0" noProof="0" dirty="0">
                <a:ln>
                  <a:noFill/>
                </a:ln>
                <a:solidFill>
                  <a:sysClr val="windowText" lastClr="000000"/>
                </a:solidFill>
                <a:effectLst/>
                <a:uLnTx/>
                <a:uFillTx/>
                <a:latin typeface="Arial"/>
                <a:ea typeface="+mn-ea"/>
                <a:cs typeface="+mn-cs"/>
              </a:rPr>
              <a:t> auf Ihrem Endgerät ein</a:t>
            </a:r>
            <a:r>
              <a:rPr kumimoji="0" lang="de-DE" sz="2000" b="0" i="0" u="none" strike="noStrike" kern="1200" cap="none" spc="0" normalizeH="0" baseline="0" noProof="0" dirty="0">
                <a:ln>
                  <a:noFill/>
                </a:ln>
                <a:solidFill>
                  <a:sysClr val="windowText" lastClr="000000"/>
                </a:solidFill>
                <a:effectLst/>
                <a:uLnTx/>
                <a:uFillTx/>
                <a:latin typeface="Arial"/>
                <a:ea typeface="+mn-ea"/>
                <a:cs typeface="+mn-cs"/>
              </a:rPr>
              <a:t>.</a:t>
            </a:r>
            <a:br>
              <a:rPr kumimoji="0" lang="de-DE" sz="2000" b="0" i="0" u="none" strike="noStrike" kern="1200" cap="none" spc="0" normalizeH="0" baseline="0" noProof="0" dirty="0">
                <a:ln>
                  <a:noFill/>
                </a:ln>
                <a:solidFill>
                  <a:sysClr val="windowText" lastClr="000000"/>
                </a:solidFill>
                <a:effectLst/>
                <a:uLnTx/>
                <a:uFillTx/>
                <a:latin typeface="Arial"/>
                <a:ea typeface="+mn-ea"/>
                <a:cs typeface="+mn-cs"/>
              </a:rPr>
            </a:br>
            <a:r>
              <a:rPr kumimoji="0" lang="de-DE" sz="2000" b="0" i="0" u="none" strike="noStrike" kern="1200" cap="none" spc="0" normalizeH="0" baseline="0" noProof="0" dirty="0">
                <a:ln>
                  <a:noFill/>
                </a:ln>
                <a:solidFill>
                  <a:sysClr val="windowText" lastClr="000000"/>
                </a:solidFill>
                <a:effectLst/>
                <a:uLnTx/>
                <a:uFillTx/>
                <a:latin typeface="Arial"/>
                <a:ea typeface="+mn-ea"/>
                <a:cs typeface="+mn-cs"/>
              </a:rPr>
              <a:t>Sie müssen keine App herunterladen und sich auch nicht anmelden.</a:t>
            </a:r>
          </a:p>
          <a:p>
            <a:pPr marL="288000" marR="0" lvl="0" indent="-288000" algn="l" defTabSz="360000" rtl="0" eaLnBrk="1" fontAlgn="auto" latinLnBrk="0" hangingPunct="1">
              <a:lnSpc>
                <a:spcPct val="107000"/>
              </a:lnSpc>
              <a:spcBef>
                <a:spcPts val="2250"/>
              </a:spcBef>
              <a:spcAft>
                <a:spcPts val="0"/>
              </a:spcAft>
              <a:buClr>
                <a:srgbClr val="00A7E7"/>
              </a:buClr>
              <a:buSzTx/>
              <a:buFont typeface="Arial" panose="020B0604020202020204" pitchFamily="34" charset="0"/>
              <a:buChar char="»"/>
              <a:tabLst/>
              <a:defRPr/>
            </a:pPr>
            <a:r>
              <a:rPr kumimoji="0" lang="de-DE" sz="2000" b="1" i="0" u="none" strike="noStrike" kern="1200" cap="none" spc="0" normalizeH="0" baseline="0" noProof="0" dirty="0">
                <a:ln>
                  <a:noFill/>
                </a:ln>
                <a:solidFill>
                  <a:sysClr val="windowText" lastClr="000000"/>
                </a:solidFill>
                <a:effectLst/>
                <a:uLnTx/>
                <a:uFillTx/>
                <a:latin typeface="Arial"/>
                <a:ea typeface="+mn-ea"/>
                <a:cs typeface="+mn-cs"/>
              </a:rPr>
              <a:t>Bitte tippen Sie „Sicher“ hier ein.</a:t>
            </a:r>
          </a:p>
          <a:p>
            <a:pPr marL="0" marR="0" lvl="0" indent="0" algn="l" defTabSz="360000" rtl="0" eaLnBrk="1" fontAlgn="auto" latinLnBrk="0" hangingPunct="1">
              <a:lnSpc>
                <a:spcPct val="107000"/>
              </a:lnSpc>
              <a:spcBef>
                <a:spcPts val="2250"/>
              </a:spcBef>
              <a:spcAft>
                <a:spcPts val="0"/>
              </a:spcAft>
              <a:buClr>
                <a:srgbClr val="00A7E7"/>
              </a:buClr>
              <a:buSzTx/>
              <a:buFont typeface="Arial" panose="020B0604020202020204" pitchFamily="34" charset="0"/>
              <a:buNone/>
              <a:tabLst/>
              <a:defRPr/>
            </a:pPr>
            <a:r>
              <a:rPr kumimoji="0" lang="de-DE" sz="2000" b="1" i="0" u="none" strike="noStrike" kern="1200" cap="none" spc="0" normalizeH="0" baseline="0" noProof="0" dirty="0">
                <a:ln>
                  <a:noFill/>
                </a:ln>
                <a:solidFill>
                  <a:sysClr val="windowText" lastClr="000000"/>
                </a:solidFill>
                <a:effectLst/>
                <a:uLnTx/>
                <a:uFillTx/>
                <a:latin typeface="Arial"/>
                <a:ea typeface="+mn-ea"/>
                <a:cs typeface="+mn-cs"/>
              </a:rPr>
              <a:t>	oder scannen Sie den Code:</a:t>
            </a:r>
          </a:p>
          <a:p>
            <a:pPr marL="288000" marR="0" lvl="0" indent="-288000" algn="l" defTabSz="360000" rtl="0" eaLnBrk="1" fontAlgn="auto" latinLnBrk="0" hangingPunct="1">
              <a:lnSpc>
                <a:spcPct val="107000"/>
              </a:lnSpc>
              <a:spcBef>
                <a:spcPts val="2250"/>
              </a:spcBef>
              <a:spcAft>
                <a:spcPts val="0"/>
              </a:spcAft>
              <a:buClr>
                <a:srgbClr val="00A7E7"/>
              </a:buClr>
              <a:buSzTx/>
              <a:buFont typeface="Arial" panose="020B0604020202020204" pitchFamily="34" charset="0"/>
              <a:buChar char="»"/>
              <a:tabLst/>
              <a:defRPr/>
            </a:pPr>
            <a:endParaRPr kumimoji="0" lang="de-DE" sz="1700" b="1" i="0" u="none" strike="noStrike" kern="1200" cap="none" spc="0" normalizeH="0" baseline="0" noProof="0" dirty="0">
              <a:ln>
                <a:noFill/>
              </a:ln>
              <a:solidFill>
                <a:sysClr val="windowText" lastClr="000000"/>
              </a:solidFill>
              <a:effectLst/>
              <a:uLnTx/>
              <a:uFillTx/>
              <a:latin typeface="Arial"/>
              <a:ea typeface="+mn-ea"/>
              <a:cs typeface="+mn-cs"/>
            </a:endParaRPr>
          </a:p>
          <a:p>
            <a:pPr marL="288000" marR="0" lvl="0" indent="-288000" algn="l" defTabSz="360000" rtl="0" eaLnBrk="1" fontAlgn="auto" latinLnBrk="0" hangingPunct="1">
              <a:lnSpc>
                <a:spcPct val="107000"/>
              </a:lnSpc>
              <a:spcBef>
                <a:spcPts val="2250"/>
              </a:spcBef>
              <a:spcAft>
                <a:spcPts val="0"/>
              </a:spcAft>
              <a:buClr>
                <a:srgbClr val="00A7E7"/>
              </a:buClr>
              <a:buSzTx/>
              <a:buFont typeface="Arial" panose="020B0604020202020204" pitchFamily="34" charset="0"/>
              <a:buChar char="»"/>
              <a:tabLst/>
              <a:defRPr/>
            </a:pPr>
            <a:endParaRPr kumimoji="0" lang="de-DE" sz="1700" b="1" i="0" u="none" strike="noStrike" kern="1200" cap="none" spc="0" normalizeH="0" baseline="0" noProof="0" dirty="0">
              <a:ln>
                <a:noFill/>
              </a:ln>
              <a:solidFill>
                <a:sysClr val="windowText" lastClr="000000"/>
              </a:solidFill>
              <a:effectLst/>
              <a:uLnTx/>
              <a:uFillTx/>
              <a:latin typeface="Arial"/>
              <a:ea typeface="+mn-ea"/>
              <a:cs typeface="+mn-cs"/>
            </a:endParaRPr>
          </a:p>
          <a:p>
            <a:pPr marL="288000" marR="0" lvl="0" indent="-288000" algn="l" defTabSz="360000" rtl="0" eaLnBrk="1" fontAlgn="auto" latinLnBrk="0" hangingPunct="1">
              <a:lnSpc>
                <a:spcPct val="107000"/>
              </a:lnSpc>
              <a:spcBef>
                <a:spcPts val="2250"/>
              </a:spcBef>
              <a:spcAft>
                <a:spcPts val="0"/>
              </a:spcAft>
              <a:buClr>
                <a:srgbClr val="00A7E7"/>
              </a:buClr>
              <a:buSzTx/>
              <a:buFont typeface="Arial" panose="020B0604020202020204" pitchFamily="34" charset="0"/>
              <a:buChar char="»"/>
              <a:tabLst/>
              <a:defRPr/>
            </a:pPr>
            <a:endParaRPr kumimoji="0" lang="de-DE" sz="1700" b="1" i="0" u="none" strike="noStrike" kern="1200" cap="none" spc="0" normalizeH="0" baseline="0" noProof="0" dirty="0">
              <a:ln>
                <a:noFill/>
              </a:ln>
              <a:solidFill>
                <a:sysClr val="windowText" lastClr="000000"/>
              </a:solidFill>
              <a:effectLst/>
              <a:uLnTx/>
              <a:uFillTx/>
              <a:latin typeface="Arial"/>
              <a:ea typeface="+mn-ea"/>
              <a:cs typeface="+mn-cs"/>
            </a:endParaRPr>
          </a:p>
          <a:p>
            <a:pPr marL="288000" marR="0" lvl="0" indent="-288000" algn="l" defTabSz="360000" rtl="0" eaLnBrk="1" fontAlgn="auto" latinLnBrk="0" hangingPunct="1">
              <a:lnSpc>
                <a:spcPct val="107000"/>
              </a:lnSpc>
              <a:spcBef>
                <a:spcPts val="2250"/>
              </a:spcBef>
              <a:spcAft>
                <a:spcPts val="0"/>
              </a:spcAft>
              <a:buClr>
                <a:srgbClr val="00A7E7"/>
              </a:buClr>
              <a:buSzTx/>
              <a:buFont typeface="Arial" panose="020B0604020202020204" pitchFamily="34" charset="0"/>
              <a:buChar char="»"/>
              <a:tabLst/>
              <a:defRPr/>
            </a:pPr>
            <a:endParaRPr kumimoji="0" lang="de-DE" sz="1700" b="1" i="0" u="none" strike="noStrike" kern="1200" cap="none" spc="0" normalizeH="0" baseline="0" noProof="0" dirty="0">
              <a:ln>
                <a:noFill/>
              </a:ln>
              <a:solidFill>
                <a:sysClr val="windowText" lastClr="000000"/>
              </a:solidFill>
              <a:effectLst/>
              <a:uLnTx/>
              <a:uFillTx/>
              <a:latin typeface="Arial"/>
              <a:ea typeface="+mn-ea"/>
              <a:cs typeface="+mn-cs"/>
            </a:endParaRPr>
          </a:p>
          <a:p>
            <a:pPr marL="0" marR="0" lvl="0" indent="0" algn="l" defTabSz="360000" rtl="0" eaLnBrk="1" fontAlgn="auto" latinLnBrk="0" hangingPunct="1">
              <a:lnSpc>
                <a:spcPct val="107000"/>
              </a:lnSpc>
              <a:spcBef>
                <a:spcPts val="2250"/>
              </a:spcBef>
              <a:spcAft>
                <a:spcPts val="0"/>
              </a:spcAft>
              <a:buClr>
                <a:srgbClr val="00A7E7"/>
              </a:buClr>
              <a:buSzTx/>
              <a:buFont typeface="Arial" panose="020B0604020202020204" pitchFamily="34" charset="0"/>
              <a:buNone/>
              <a:tabLst/>
              <a:defRPr/>
            </a:pPr>
            <a:endParaRPr kumimoji="0" lang="de-DE" sz="1700" b="1" i="0" u="none" strike="noStrike" kern="1200" cap="none" spc="0" normalizeH="0" baseline="0" noProof="0" dirty="0">
              <a:ln>
                <a:noFill/>
              </a:ln>
              <a:solidFill>
                <a:sysClr val="windowText" lastClr="000000"/>
              </a:solidFill>
              <a:effectLst/>
              <a:uLnTx/>
              <a:uFillTx/>
              <a:latin typeface="Arial"/>
              <a:ea typeface="+mn-ea"/>
              <a:cs typeface="+mn-cs"/>
            </a:endParaRPr>
          </a:p>
        </p:txBody>
      </p:sp>
      <p:pic>
        <p:nvPicPr>
          <p:cNvPr id="13" name="Grafik 12">
            <a:extLst>
              <a:ext uri="{FF2B5EF4-FFF2-40B4-BE49-F238E27FC236}">
                <a16:creationId xmlns:a16="http://schemas.microsoft.com/office/drawing/2014/main" id="{C2EB38D3-96A0-4884-AFC8-CB7132AEE455}"/>
              </a:ext>
            </a:extLst>
          </p:cNvPr>
          <p:cNvPicPr>
            <a:picLocks noChangeAspect="1"/>
          </p:cNvPicPr>
          <p:nvPr/>
        </p:nvPicPr>
        <p:blipFill>
          <a:blip r:embed="rId3"/>
          <a:stretch>
            <a:fillRect/>
          </a:stretch>
        </p:blipFill>
        <p:spPr>
          <a:xfrm>
            <a:off x="9593487" y="646932"/>
            <a:ext cx="2107567" cy="992821"/>
          </a:xfrm>
          <a:prstGeom prst="rect">
            <a:avLst/>
          </a:prstGeom>
        </p:spPr>
      </p:pic>
      <p:sp>
        <p:nvSpPr>
          <p:cNvPr id="14" name="Pfeil: nach rechts 13">
            <a:extLst>
              <a:ext uri="{FF2B5EF4-FFF2-40B4-BE49-F238E27FC236}">
                <a16:creationId xmlns:a16="http://schemas.microsoft.com/office/drawing/2014/main" id="{31C811CC-3420-4A36-81CC-873818E69322}"/>
              </a:ext>
            </a:extLst>
          </p:cNvPr>
          <p:cNvSpPr/>
          <p:nvPr/>
        </p:nvSpPr>
        <p:spPr>
          <a:xfrm rot="20948825">
            <a:off x="6919018" y="3394368"/>
            <a:ext cx="1596938" cy="420219"/>
          </a:xfrm>
          <a:prstGeom prst="rightArrow">
            <a:avLst/>
          </a:prstGeom>
          <a:solidFill>
            <a:srgbClr val="00B050"/>
          </a:solidFill>
          <a:ln w="12700" cap="flat" cmpd="sng" algn="ctr">
            <a:noFill/>
            <a:prstDash val="solid"/>
            <a:miter lim="800000"/>
          </a:ln>
          <a:effectLst/>
        </p:spPr>
        <p:txBody>
          <a:bodyPr rtlCol="0" anchor="ctr"/>
          <a:lstStyle/>
          <a:p>
            <a:pPr marL="0" marR="0" lvl="0" indent="0" algn="ctr" defTabSz="864017" eaLnBrk="1" fontAlgn="auto" latinLnBrk="0" hangingPunct="1">
              <a:lnSpc>
                <a:spcPct val="100000"/>
              </a:lnSpc>
              <a:spcBef>
                <a:spcPts val="0"/>
              </a:spcBef>
              <a:spcAft>
                <a:spcPts val="0"/>
              </a:spcAft>
              <a:buClrTx/>
              <a:buSzTx/>
              <a:buFontTx/>
              <a:buNone/>
              <a:tabLst/>
              <a:defRPr/>
            </a:pPr>
            <a:endParaRPr kumimoji="0" lang="de-DE" sz="1701" b="0" i="0" u="none" strike="noStrike" kern="0" cap="none" spc="0" normalizeH="0" baseline="0" noProof="0" dirty="0">
              <a:ln>
                <a:noFill/>
              </a:ln>
              <a:solidFill>
                <a:prstClr val="white"/>
              </a:solidFill>
              <a:effectLst/>
              <a:uLnTx/>
              <a:uFillTx/>
              <a:latin typeface="Arial"/>
              <a:ea typeface="+mn-ea"/>
              <a:cs typeface="+mn-cs"/>
            </a:endParaRPr>
          </a:p>
        </p:txBody>
      </p:sp>
      <p:pic>
        <p:nvPicPr>
          <p:cNvPr id="15" name="Grafik 14">
            <a:extLst>
              <a:ext uri="{FF2B5EF4-FFF2-40B4-BE49-F238E27FC236}">
                <a16:creationId xmlns:a16="http://schemas.microsoft.com/office/drawing/2014/main" id="{9C32710F-0C8C-4736-9F80-8599BF2FB1F7}"/>
              </a:ext>
            </a:extLst>
          </p:cNvPr>
          <p:cNvPicPr>
            <a:picLocks noChangeAspect="1"/>
          </p:cNvPicPr>
          <p:nvPr/>
        </p:nvPicPr>
        <p:blipFill>
          <a:blip r:embed="rId4"/>
          <a:stretch>
            <a:fillRect/>
          </a:stretch>
        </p:blipFill>
        <p:spPr>
          <a:xfrm>
            <a:off x="8674098" y="1770030"/>
            <a:ext cx="1973173" cy="3448217"/>
          </a:xfrm>
          <a:prstGeom prst="rect">
            <a:avLst/>
          </a:prstGeom>
          <a:ln>
            <a:solidFill>
              <a:srgbClr val="005979"/>
            </a:solidFill>
          </a:ln>
        </p:spPr>
      </p:pic>
      <p:pic>
        <p:nvPicPr>
          <p:cNvPr id="16" name="Grafik 15">
            <a:extLst>
              <a:ext uri="{FF2B5EF4-FFF2-40B4-BE49-F238E27FC236}">
                <a16:creationId xmlns:a16="http://schemas.microsoft.com/office/drawing/2014/main" id="{96BD09AD-F1A7-458E-BD65-CF714509196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430868" y="4231660"/>
            <a:ext cx="1973174" cy="1973174"/>
          </a:xfrm>
          <a:prstGeom prst="rect">
            <a:avLst/>
          </a:prstGeom>
        </p:spPr>
      </p:pic>
    </p:spTree>
    <p:extLst>
      <p:ext uri="{BB962C8B-B14F-4D97-AF65-F5344CB8AC3E}">
        <p14:creationId xmlns:p14="http://schemas.microsoft.com/office/powerpoint/2010/main" val="3502779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159EE738-C233-4EAC-B938-51AAB16627A9}"/>
              </a:ext>
            </a:extLst>
          </p:cNvPr>
          <p:cNvSpPr>
            <a:spLocks noGrp="1"/>
          </p:cNvSpPr>
          <p:nvPr>
            <p:ph idx="1"/>
          </p:nvPr>
        </p:nvSpPr>
        <p:spPr>
          <a:xfrm>
            <a:off x="838200" y="1825625"/>
            <a:ext cx="6610564" cy="3701872"/>
          </a:xfrm>
        </p:spPr>
        <p:txBody>
          <a:bodyPr/>
          <a:lstStyle/>
          <a:p>
            <a:pPr marL="288000" lvl="0" indent="-288000" defTabSz="360000">
              <a:lnSpc>
                <a:spcPct val="107000"/>
              </a:lnSpc>
              <a:spcBef>
                <a:spcPts val="2250"/>
              </a:spcBef>
              <a:buClr>
                <a:srgbClr val="00A7E7"/>
              </a:buClr>
              <a:buFont typeface="Arial" panose="020B0604020202020204" pitchFamily="34" charset="0"/>
              <a:buChar char="»"/>
            </a:pPr>
            <a:r>
              <a:rPr lang="de-DE" sz="2000" b="1" dirty="0">
                <a:solidFill>
                  <a:prstClr val="black"/>
                </a:solidFill>
                <a:latin typeface="Arial"/>
                <a:cs typeface="+mn-cs"/>
              </a:rPr>
              <a:t>Frage zu Beginn: Wer hat bereits an der KOMPASS-Bürgerbefragung teilgenommen?</a:t>
            </a:r>
          </a:p>
          <a:p>
            <a:pPr marL="288000" lvl="0" indent="-288000" defTabSz="360000">
              <a:lnSpc>
                <a:spcPct val="107000"/>
              </a:lnSpc>
              <a:spcBef>
                <a:spcPts val="2250"/>
              </a:spcBef>
              <a:buClr>
                <a:srgbClr val="00A7E7"/>
              </a:buClr>
              <a:buFont typeface="Arial" panose="020B0604020202020204" pitchFamily="34" charset="0"/>
              <a:buChar char="»"/>
            </a:pPr>
            <a:r>
              <a:rPr lang="de-DE" sz="2000" b="1" dirty="0">
                <a:solidFill>
                  <a:prstClr val="black"/>
                </a:solidFill>
                <a:latin typeface="Arial"/>
                <a:cs typeface="+mn-cs"/>
              </a:rPr>
              <a:t>Geben Sie </a:t>
            </a:r>
            <a:r>
              <a:rPr lang="de-DE" sz="2000" b="1" dirty="0">
                <a:solidFill>
                  <a:prstClr val="black"/>
                </a:solidFill>
                <a:latin typeface="Arial"/>
                <a:cs typeface="+mn-cs"/>
                <a:hlinkClick r:id="rId2">
                  <a:extLst>
                    <a:ext uri="{A12FA001-AC4F-418D-AE19-62706E023703}">
                      <ahyp:hlinkClr xmlns:ahyp="http://schemas.microsoft.com/office/drawing/2018/hyperlinkcolor" val="tx"/>
                    </a:ext>
                  </a:extLst>
                </a:hlinkClick>
              </a:rPr>
              <a:t>www.sli.do</a:t>
            </a:r>
            <a:r>
              <a:rPr lang="de-DE" sz="2000" b="1" dirty="0">
                <a:solidFill>
                  <a:prstClr val="black"/>
                </a:solidFill>
                <a:latin typeface="Arial"/>
                <a:cs typeface="+mn-cs"/>
              </a:rPr>
              <a:t> und dann den Code auf Ihrem Handy ein: Sicher. </a:t>
            </a:r>
          </a:p>
          <a:p>
            <a:pPr marL="288000" lvl="0" indent="-288000" defTabSz="360000">
              <a:lnSpc>
                <a:spcPct val="107000"/>
              </a:lnSpc>
              <a:spcBef>
                <a:spcPts val="2250"/>
              </a:spcBef>
              <a:buClr>
                <a:srgbClr val="00A7E7"/>
              </a:buClr>
              <a:buFont typeface="Arial" panose="020B0604020202020204" pitchFamily="34" charset="0"/>
              <a:buChar char="»"/>
            </a:pPr>
            <a:r>
              <a:rPr lang="de-DE" sz="2000" b="1" dirty="0">
                <a:solidFill>
                  <a:prstClr val="black"/>
                </a:solidFill>
                <a:latin typeface="Arial"/>
                <a:cs typeface="+mn-cs"/>
              </a:rPr>
              <a:t>Unter Fragen und Antworten können Sie Ihre Fragen und Hinweise eingeben. </a:t>
            </a:r>
            <a:r>
              <a:rPr lang="de-DE" sz="2000" dirty="0">
                <a:solidFill>
                  <a:prstClr val="black"/>
                </a:solidFill>
                <a:latin typeface="Arial"/>
                <a:cs typeface="+mn-cs"/>
              </a:rPr>
              <a:t>Dort können Sie auch Fragen und Hinweise von anderen „liken“ – dies hilft uns dabei, die für Sie wichtigsten Fragen zuerst zu beantworten </a:t>
            </a:r>
          </a:p>
          <a:p>
            <a:endParaRPr lang="de-DE" dirty="0"/>
          </a:p>
        </p:txBody>
      </p:sp>
      <p:sp>
        <p:nvSpPr>
          <p:cNvPr id="3" name="Datumsplatzhalter 2">
            <a:extLst>
              <a:ext uri="{FF2B5EF4-FFF2-40B4-BE49-F238E27FC236}">
                <a16:creationId xmlns:a16="http://schemas.microsoft.com/office/drawing/2014/main" id="{4D24C0BE-6227-4329-9D64-D4013D78E0EA}"/>
              </a:ext>
            </a:extLst>
          </p:cNvPr>
          <p:cNvSpPr>
            <a:spLocks noGrp="1"/>
          </p:cNvSpPr>
          <p:nvPr>
            <p:ph type="dt" sz="half" idx="10"/>
          </p:nvPr>
        </p:nvSpPr>
        <p:spPr/>
        <p:txBody>
          <a:bodyPr/>
          <a:lstStyle/>
          <a:p>
            <a:r>
              <a:rPr lang="de-DE"/>
              <a:t>30. Oktober 2024</a:t>
            </a:r>
            <a:endParaRPr lang="de-DE" dirty="0"/>
          </a:p>
        </p:txBody>
      </p:sp>
      <p:sp>
        <p:nvSpPr>
          <p:cNvPr id="4" name="Fußzeilenplatzhalter 3">
            <a:extLst>
              <a:ext uri="{FF2B5EF4-FFF2-40B4-BE49-F238E27FC236}">
                <a16:creationId xmlns:a16="http://schemas.microsoft.com/office/drawing/2014/main" id="{2380530A-B07C-4157-A160-326D20A2C2C3}"/>
              </a:ext>
            </a:extLst>
          </p:cNvPr>
          <p:cNvSpPr>
            <a:spLocks noGrp="1"/>
          </p:cNvSpPr>
          <p:nvPr>
            <p:ph type="ftr" sz="quarter" idx="11"/>
          </p:nvPr>
        </p:nvSpPr>
        <p:spPr/>
        <p:txBody>
          <a:bodyPr/>
          <a:lstStyle/>
          <a:p>
            <a:r>
              <a:rPr lang="de-DE"/>
              <a:t>Vorstellung KOMPASS-Bürgerbefragung</a:t>
            </a:r>
            <a:endParaRPr lang="de-DE" dirty="0"/>
          </a:p>
        </p:txBody>
      </p:sp>
      <p:sp>
        <p:nvSpPr>
          <p:cNvPr id="5" name="Foliennummernplatzhalter 4">
            <a:extLst>
              <a:ext uri="{FF2B5EF4-FFF2-40B4-BE49-F238E27FC236}">
                <a16:creationId xmlns:a16="http://schemas.microsoft.com/office/drawing/2014/main" id="{BAEC5D3B-EA0B-4F95-A303-57D0B268D934}"/>
              </a:ext>
            </a:extLst>
          </p:cNvPr>
          <p:cNvSpPr>
            <a:spLocks noGrp="1"/>
          </p:cNvSpPr>
          <p:nvPr>
            <p:ph type="sldNum" sz="quarter" idx="12"/>
          </p:nvPr>
        </p:nvSpPr>
        <p:spPr/>
        <p:txBody>
          <a:bodyPr/>
          <a:lstStyle/>
          <a:p>
            <a:fld id="{C6A3B9A7-0371-4992-ACD1-30E4F2BAE17D}" type="slidenum">
              <a:rPr lang="de-DE" smtClean="0"/>
              <a:t>5</a:t>
            </a:fld>
            <a:endParaRPr lang="de-DE" dirty="0"/>
          </a:p>
        </p:txBody>
      </p:sp>
      <p:sp>
        <p:nvSpPr>
          <p:cNvPr id="6" name="Titel 5">
            <a:extLst>
              <a:ext uri="{FF2B5EF4-FFF2-40B4-BE49-F238E27FC236}">
                <a16:creationId xmlns:a16="http://schemas.microsoft.com/office/drawing/2014/main" id="{BC77DD19-C1A8-4044-A9CA-C2DAA3FBBBB5}"/>
              </a:ext>
            </a:extLst>
          </p:cNvPr>
          <p:cNvSpPr>
            <a:spLocks noGrp="1"/>
          </p:cNvSpPr>
          <p:nvPr>
            <p:ph type="title"/>
          </p:nvPr>
        </p:nvSpPr>
        <p:spPr/>
        <p:txBody>
          <a:bodyPr/>
          <a:lstStyle/>
          <a:p>
            <a:r>
              <a:rPr lang="de-DE" dirty="0"/>
              <a:t>Hinweise zu </a:t>
            </a:r>
            <a:r>
              <a:rPr lang="de-DE" dirty="0" err="1"/>
              <a:t>Slido</a:t>
            </a:r>
            <a:endParaRPr lang="de-DE" dirty="0"/>
          </a:p>
        </p:txBody>
      </p:sp>
      <p:pic>
        <p:nvPicPr>
          <p:cNvPr id="7" name="Grafik 6">
            <a:extLst>
              <a:ext uri="{FF2B5EF4-FFF2-40B4-BE49-F238E27FC236}">
                <a16:creationId xmlns:a16="http://schemas.microsoft.com/office/drawing/2014/main" id="{39554A6D-A307-4188-BDD0-8AC9503C7C18}"/>
              </a:ext>
            </a:extLst>
          </p:cNvPr>
          <p:cNvPicPr>
            <a:picLocks noChangeAspect="1"/>
          </p:cNvPicPr>
          <p:nvPr/>
        </p:nvPicPr>
        <p:blipFill>
          <a:blip r:embed="rId3"/>
          <a:stretch>
            <a:fillRect/>
          </a:stretch>
        </p:blipFill>
        <p:spPr>
          <a:xfrm>
            <a:off x="7784595" y="253887"/>
            <a:ext cx="2948060" cy="6379407"/>
          </a:xfrm>
          <a:prstGeom prst="rect">
            <a:avLst/>
          </a:prstGeom>
          <a:ln>
            <a:solidFill>
              <a:schemeClr val="accent1"/>
            </a:solidFill>
          </a:ln>
        </p:spPr>
      </p:pic>
    </p:spTree>
    <p:extLst>
      <p:ext uri="{BB962C8B-B14F-4D97-AF65-F5344CB8AC3E}">
        <p14:creationId xmlns:p14="http://schemas.microsoft.com/office/powerpoint/2010/main" val="1585172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1F2987-FBB7-4D05-9242-8037043E664A}"/>
              </a:ext>
            </a:extLst>
          </p:cNvPr>
          <p:cNvSpPr>
            <a:spLocks noGrp="1"/>
          </p:cNvSpPr>
          <p:nvPr>
            <p:ph type="ctrTitle"/>
          </p:nvPr>
        </p:nvSpPr>
        <p:spPr>
          <a:xfrm>
            <a:off x="1524000" y="1808163"/>
            <a:ext cx="9144000" cy="2387600"/>
          </a:xfrm>
        </p:spPr>
        <p:txBody>
          <a:bodyPr>
            <a:normAutofit/>
          </a:bodyPr>
          <a:lstStyle/>
          <a:p>
            <a:pPr algn="l"/>
            <a:r>
              <a:rPr lang="de-DE" sz="3200" dirty="0"/>
              <a:t>Ergebnisse</a:t>
            </a:r>
            <a:br>
              <a:rPr lang="de-DE" sz="3200" dirty="0"/>
            </a:br>
            <a:r>
              <a:rPr lang="de-DE" sz="3200" dirty="0"/>
              <a:t>KOMPASS-Bürgerbefragung</a:t>
            </a:r>
            <a:br>
              <a:rPr lang="de-DE" sz="3200" dirty="0"/>
            </a:br>
            <a:r>
              <a:rPr lang="de-DE" sz="3200" dirty="0"/>
              <a:t>Stadt Groß-Umstadt</a:t>
            </a:r>
          </a:p>
        </p:txBody>
      </p:sp>
      <p:pic>
        <p:nvPicPr>
          <p:cNvPr id="4" name="Grafik 3">
            <a:extLst>
              <a:ext uri="{FF2B5EF4-FFF2-40B4-BE49-F238E27FC236}">
                <a16:creationId xmlns:a16="http://schemas.microsoft.com/office/drawing/2014/main" id="{6303B41E-8D8D-4873-B9DB-74861FE1252B}"/>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91854" y="1808163"/>
            <a:ext cx="1790700" cy="2996106"/>
          </a:xfrm>
          <a:prstGeom prst="rect">
            <a:avLst/>
          </a:prstGeom>
          <a:noFill/>
          <a:ln>
            <a:noFill/>
          </a:ln>
          <a:extLst/>
        </p:spPr>
      </p:pic>
    </p:spTree>
    <p:extLst>
      <p:ext uri="{BB962C8B-B14F-4D97-AF65-F5344CB8AC3E}">
        <p14:creationId xmlns:p14="http://schemas.microsoft.com/office/powerpoint/2010/main" val="2674655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944E3720-725D-4AD6-B0AE-6E483B28D067}"/>
              </a:ext>
            </a:extLst>
          </p:cNvPr>
          <p:cNvSpPr>
            <a:spLocks noGrp="1"/>
          </p:cNvSpPr>
          <p:nvPr>
            <p:ph type="dt" sz="half" idx="10"/>
          </p:nvPr>
        </p:nvSpPr>
        <p:spPr/>
        <p:txBody>
          <a:bodyPr/>
          <a:lstStyle/>
          <a:p>
            <a:r>
              <a:rPr lang="de-DE"/>
              <a:t>30. Oktober 2024</a:t>
            </a:r>
            <a:endParaRPr lang="de-DE" dirty="0"/>
          </a:p>
        </p:txBody>
      </p:sp>
      <p:sp>
        <p:nvSpPr>
          <p:cNvPr id="4" name="Fußzeilenplatzhalter 3">
            <a:extLst>
              <a:ext uri="{FF2B5EF4-FFF2-40B4-BE49-F238E27FC236}">
                <a16:creationId xmlns:a16="http://schemas.microsoft.com/office/drawing/2014/main" id="{7E9FE1D2-C42F-445F-8E39-ED24D9B73C93}"/>
              </a:ext>
            </a:extLst>
          </p:cNvPr>
          <p:cNvSpPr>
            <a:spLocks noGrp="1"/>
          </p:cNvSpPr>
          <p:nvPr>
            <p:ph type="ftr" sz="quarter" idx="11"/>
          </p:nvPr>
        </p:nvSpPr>
        <p:spPr/>
        <p:txBody>
          <a:bodyPr/>
          <a:lstStyle/>
          <a:p>
            <a:r>
              <a:rPr lang="de-DE"/>
              <a:t>Vorstellung KOMPASS-Bürgerbefragung</a:t>
            </a:r>
            <a:endParaRPr lang="de-DE" dirty="0"/>
          </a:p>
        </p:txBody>
      </p:sp>
      <p:sp>
        <p:nvSpPr>
          <p:cNvPr id="5" name="Foliennummernplatzhalter 4">
            <a:extLst>
              <a:ext uri="{FF2B5EF4-FFF2-40B4-BE49-F238E27FC236}">
                <a16:creationId xmlns:a16="http://schemas.microsoft.com/office/drawing/2014/main" id="{D8B1ABDC-D2F9-4619-8240-1CFFC254CB9D}"/>
              </a:ext>
            </a:extLst>
          </p:cNvPr>
          <p:cNvSpPr>
            <a:spLocks noGrp="1"/>
          </p:cNvSpPr>
          <p:nvPr>
            <p:ph type="sldNum" sz="quarter" idx="12"/>
          </p:nvPr>
        </p:nvSpPr>
        <p:spPr/>
        <p:txBody>
          <a:bodyPr/>
          <a:lstStyle/>
          <a:p>
            <a:fld id="{C6A3B9A7-0371-4992-ACD1-30E4F2BAE17D}" type="slidenum">
              <a:rPr lang="de-DE" smtClean="0"/>
              <a:t>7</a:t>
            </a:fld>
            <a:endParaRPr lang="de-DE" dirty="0"/>
          </a:p>
        </p:txBody>
      </p:sp>
      <p:sp>
        <p:nvSpPr>
          <p:cNvPr id="6" name="Titel 5">
            <a:extLst>
              <a:ext uri="{FF2B5EF4-FFF2-40B4-BE49-F238E27FC236}">
                <a16:creationId xmlns:a16="http://schemas.microsoft.com/office/drawing/2014/main" id="{EEC92D35-9228-437A-8DBC-8F3F34BD4291}"/>
              </a:ext>
            </a:extLst>
          </p:cNvPr>
          <p:cNvSpPr>
            <a:spLocks noGrp="1"/>
          </p:cNvSpPr>
          <p:nvPr>
            <p:ph type="title"/>
          </p:nvPr>
        </p:nvSpPr>
        <p:spPr/>
        <p:txBody>
          <a:bodyPr>
            <a:normAutofit/>
          </a:bodyPr>
          <a:lstStyle/>
          <a:p>
            <a:r>
              <a:rPr lang="de-DE" dirty="0"/>
              <a:t>Rahmendaten</a:t>
            </a:r>
          </a:p>
        </p:txBody>
      </p:sp>
      <p:graphicFrame>
        <p:nvGraphicFramePr>
          <p:cNvPr id="9" name="Diagramm 8">
            <a:extLst>
              <a:ext uri="{FF2B5EF4-FFF2-40B4-BE49-F238E27FC236}">
                <a16:creationId xmlns:a16="http://schemas.microsoft.com/office/drawing/2014/main" id="{55A8F4CF-BD17-4303-BE5E-DDB5A83A6C0F}"/>
              </a:ext>
            </a:extLst>
          </p:cNvPr>
          <p:cNvGraphicFramePr/>
          <p:nvPr>
            <p:extLst>
              <p:ext uri="{D42A27DB-BD31-4B8C-83A1-F6EECF244321}">
                <p14:modId xmlns:p14="http://schemas.microsoft.com/office/powerpoint/2010/main" val="514005258"/>
              </p:ext>
            </p:extLst>
          </p:nvPr>
        </p:nvGraphicFramePr>
        <p:xfrm>
          <a:off x="396630" y="1542399"/>
          <a:ext cx="8128000" cy="37732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4" name="Grafik 13">
            <a:extLst>
              <a:ext uri="{FF2B5EF4-FFF2-40B4-BE49-F238E27FC236}">
                <a16:creationId xmlns:a16="http://schemas.microsoft.com/office/drawing/2014/main" id="{B2C3A1FA-A6CB-498C-AF49-18EC0EC9C4FF}"/>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1148424" y="123894"/>
            <a:ext cx="630115" cy="1054276"/>
          </a:xfrm>
          <a:prstGeom prst="rect">
            <a:avLst/>
          </a:prstGeom>
          <a:noFill/>
          <a:ln>
            <a:noFill/>
          </a:ln>
          <a:extLst/>
        </p:spPr>
      </p:pic>
    </p:spTree>
    <p:extLst>
      <p:ext uri="{BB962C8B-B14F-4D97-AF65-F5344CB8AC3E}">
        <p14:creationId xmlns:p14="http://schemas.microsoft.com/office/powerpoint/2010/main" val="2472213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1ECF461E-7848-4B59-BB73-B9500A5BD3FF}"/>
              </a:ext>
            </a:extLst>
          </p:cNvPr>
          <p:cNvSpPr>
            <a:spLocks noGrp="1"/>
          </p:cNvSpPr>
          <p:nvPr>
            <p:ph type="dt" sz="half" idx="10"/>
          </p:nvPr>
        </p:nvSpPr>
        <p:spPr/>
        <p:txBody>
          <a:bodyPr/>
          <a:lstStyle/>
          <a:p>
            <a:r>
              <a:rPr lang="de-DE"/>
              <a:t>30. Oktober 2024</a:t>
            </a:r>
            <a:endParaRPr lang="de-DE" dirty="0"/>
          </a:p>
        </p:txBody>
      </p:sp>
      <p:sp>
        <p:nvSpPr>
          <p:cNvPr id="4" name="Fußzeilenplatzhalter 3">
            <a:extLst>
              <a:ext uri="{FF2B5EF4-FFF2-40B4-BE49-F238E27FC236}">
                <a16:creationId xmlns:a16="http://schemas.microsoft.com/office/drawing/2014/main" id="{1DF79D58-97B9-420C-8FCC-2965D511A571}"/>
              </a:ext>
            </a:extLst>
          </p:cNvPr>
          <p:cNvSpPr>
            <a:spLocks noGrp="1"/>
          </p:cNvSpPr>
          <p:nvPr>
            <p:ph type="ftr" sz="quarter" idx="11"/>
          </p:nvPr>
        </p:nvSpPr>
        <p:spPr/>
        <p:txBody>
          <a:bodyPr/>
          <a:lstStyle/>
          <a:p>
            <a:r>
              <a:rPr lang="de-DE"/>
              <a:t>Vorstellung KOMPASS-Bürgerbefragung</a:t>
            </a:r>
            <a:endParaRPr lang="de-DE" dirty="0"/>
          </a:p>
        </p:txBody>
      </p:sp>
      <p:sp>
        <p:nvSpPr>
          <p:cNvPr id="5" name="Foliennummernplatzhalter 4">
            <a:extLst>
              <a:ext uri="{FF2B5EF4-FFF2-40B4-BE49-F238E27FC236}">
                <a16:creationId xmlns:a16="http://schemas.microsoft.com/office/drawing/2014/main" id="{2DC8ED81-2CB3-41C3-A38C-878A9D7B18DB}"/>
              </a:ext>
            </a:extLst>
          </p:cNvPr>
          <p:cNvSpPr>
            <a:spLocks noGrp="1"/>
          </p:cNvSpPr>
          <p:nvPr>
            <p:ph type="sldNum" sz="quarter" idx="12"/>
          </p:nvPr>
        </p:nvSpPr>
        <p:spPr/>
        <p:txBody>
          <a:bodyPr/>
          <a:lstStyle/>
          <a:p>
            <a:fld id="{C6A3B9A7-0371-4992-ACD1-30E4F2BAE17D}" type="slidenum">
              <a:rPr lang="de-DE" smtClean="0"/>
              <a:t>8</a:t>
            </a:fld>
            <a:endParaRPr lang="de-DE" dirty="0"/>
          </a:p>
        </p:txBody>
      </p:sp>
      <p:sp>
        <p:nvSpPr>
          <p:cNvPr id="6" name="Titel 5">
            <a:extLst>
              <a:ext uri="{FF2B5EF4-FFF2-40B4-BE49-F238E27FC236}">
                <a16:creationId xmlns:a16="http://schemas.microsoft.com/office/drawing/2014/main" id="{C716423B-B020-461E-B5CE-2320C690126D}"/>
              </a:ext>
            </a:extLst>
          </p:cNvPr>
          <p:cNvSpPr>
            <a:spLocks noGrp="1"/>
          </p:cNvSpPr>
          <p:nvPr>
            <p:ph type="title"/>
          </p:nvPr>
        </p:nvSpPr>
        <p:spPr/>
        <p:txBody>
          <a:bodyPr/>
          <a:lstStyle/>
          <a:p>
            <a:r>
              <a:rPr lang="de-DE" dirty="0"/>
              <a:t>Inhalt der Umfrage</a:t>
            </a:r>
          </a:p>
        </p:txBody>
      </p:sp>
      <p:graphicFrame>
        <p:nvGraphicFramePr>
          <p:cNvPr id="8" name="Diagramm 7">
            <a:extLst>
              <a:ext uri="{FF2B5EF4-FFF2-40B4-BE49-F238E27FC236}">
                <a16:creationId xmlns:a16="http://schemas.microsoft.com/office/drawing/2014/main" id="{88F337D7-3DC8-45A8-853C-39A6E35B80A2}"/>
              </a:ext>
            </a:extLst>
          </p:cNvPr>
          <p:cNvGraphicFramePr/>
          <p:nvPr>
            <p:extLst>
              <p:ext uri="{D42A27DB-BD31-4B8C-83A1-F6EECF244321}">
                <p14:modId xmlns:p14="http://schemas.microsoft.com/office/powerpoint/2010/main" val="2799824726"/>
              </p:ext>
            </p:extLst>
          </p:nvPr>
        </p:nvGraphicFramePr>
        <p:xfrm>
          <a:off x="838200" y="1459523"/>
          <a:ext cx="8128000" cy="39389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9" name="Grafik 8">
            <a:extLst>
              <a:ext uri="{FF2B5EF4-FFF2-40B4-BE49-F238E27FC236}">
                <a16:creationId xmlns:a16="http://schemas.microsoft.com/office/drawing/2014/main" id="{CF001A5F-4E4B-4E42-8AC4-A9A58AA661F4}"/>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1148424" y="123894"/>
            <a:ext cx="630115" cy="1054276"/>
          </a:xfrm>
          <a:prstGeom prst="rect">
            <a:avLst/>
          </a:prstGeom>
          <a:noFill/>
          <a:ln>
            <a:noFill/>
          </a:ln>
          <a:extLst/>
        </p:spPr>
      </p:pic>
    </p:spTree>
    <p:extLst>
      <p:ext uri="{BB962C8B-B14F-4D97-AF65-F5344CB8AC3E}">
        <p14:creationId xmlns:p14="http://schemas.microsoft.com/office/powerpoint/2010/main" val="39934466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E9C02415-4EBA-4609-8EEA-1D30BB5B1479}"/>
              </a:ext>
            </a:extLst>
          </p:cNvPr>
          <p:cNvSpPr>
            <a:spLocks noGrp="1"/>
          </p:cNvSpPr>
          <p:nvPr>
            <p:ph type="dt" sz="half" idx="10"/>
          </p:nvPr>
        </p:nvSpPr>
        <p:spPr/>
        <p:txBody>
          <a:bodyPr/>
          <a:lstStyle/>
          <a:p>
            <a:r>
              <a:rPr lang="de-DE"/>
              <a:t>30. Oktober 2024</a:t>
            </a:r>
            <a:endParaRPr lang="de-DE" dirty="0"/>
          </a:p>
        </p:txBody>
      </p:sp>
      <p:sp>
        <p:nvSpPr>
          <p:cNvPr id="4" name="Fußzeilenplatzhalter 3">
            <a:extLst>
              <a:ext uri="{FF2B5EF4-FFF2-40B4-BE49-F238E27FC236}">
                <a16:creationId xmlns:a16="http://schemas.microsoft.com/office/drawing/2014/main" id="{8D20CEDC-54F2-4169-A62D-F1A0AE69FB82}"/>
              </a:ext>
            </a:extLst>
          </p:cNvPr>
          <p:cNvSpPr>
            <a:spLocks noGrp="1"/>
          </p:cNvSpPr>
          <p:nvPr>
            <p:ph type="ftr" sz="quarter" idx="11"/>
          </p:nvPr>
        </p:nvSpPr>
        <p:spPr/>
        <p:txBody>
          <a:bodyPr/>
          <a:lstStyle/>
          <a:p>
            <a:r>
              <a:rPr lang="de-DE"/>
              <a:t>Vorstellung KOMPASS-Bürgerbefragung</a:t>
            </a:r>
            <a:endParaRPr lang="de-DE" dirty="0"/>
          </a:p>
        </p:txBody>
      </p:sp>
      <p:sp>
        <p:nvSpPr>
          <p:cNvPr id="5" name="Foliennummernplatzhalter 4">
            <a:extLst>
              <a:ext uri="{FF2B5EF4-FFF2-40B4-BE49-F238E27FC236}">
                <a16:creationId xmlns:a16="http://schemas.microsoft.com/office/drawing/2014/main" id="{7F3B52B0-08B8-48EC-A9E1-2C12DBAEB7B7}"/>
              </a:ext>
            </a:extLst>
          </p:cNvPr>
          <p:cNvSpPr>
            <a:spLocks noGrp="1"/>
          </p:cNvSpPr>
          <p:nvPr>
            <p:ph type="sldNum" sz="quarter" idx="12"/>
          </p:nvPr>
        </p:nvSpPr>
        <p:spPr/>
        <p:txBody>
          <a:bodyPr/>
          <a:lstStyle/>
          <a:p>
            <a:fld id="{C6A3B9A7-0371-4992-ACD1-30E4F2BAE17D}" type="slidenum">
              <a:rPr lang="de-DE" smtClean="0"/>
              <a:t>9</a:t>
            </a:fld>
            <a:endParaRPr lang="de-DE" dirty="0"/>
          </a:p>
        </p:txBody>
      </p:sp>
      <p:pic>
        <p:nvPicPr>
          <p:cNvPr id="10" name="Grafik 9">
            <a:extLst>
              <a:ext uri="{FF2B5EF4-FFF2-40B4-BE49-F238E27FC236}">
                <a16:creationId xmlns:a16="http://schemas.microsoft.com/office/drawing/2014/main" id="{3D2C664E-FAAA-496D-8500-72116F31BF67}"/>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48424" y="123894"/>
            <a:ext cx="630115" cy="1054276"/>
          </a:xfrm>
          <a:prstGeom prst="rect">
            <a:avLst/>
          </a:prstGeom>
          <a:noFill/>
          <a:ln>
            <a:noFill/>
          </a:ln>
          <a:extLst/>
        </p:spPr>
      </p:pic>
      <p:sp>
        <p:nvSpPr>
          <p:cNvPr id="12" name="Titel 5">
            <a:extLst>
              <a:ext uri="{FF2B5EF4-FFF2-40B4-BE49-F238E27FC236}">
                <a16:creationId xmlns:a16="http://schemas.microsoft.com/office/drawing/2014/main" id="{DDF5F8E6-B7F7-4927-B902-43C3EEDF31C5}"/>
              </a:ext>
            </a:extLst>
          </p:cNvPr>
          <p:cNvSpPr txBox="1">
            <a:spLocks/>
          </p:cNvSpPr>
          <p:nvPr/>
        </p:nvSpPr>
        <p:spPr>
          <a:xfrm>
            <a:off x="838200" y="365126"/>
            <a:ext cx="10515600" cy="81304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b="1" kern="1200">
                <a:solidFill>
                  <a:schemeClr val="tx1"/>
                </a:solidFill>
                <a:latin typeface="Arial" panose="020B0604020202020204" pitchFamily="34" charset="0"/>
                <a:ea typeface="+mj-ea"/>
                <a:cs typeface="Arial" panose="020B0604020202020204" pitchFamily="34" charset="0"/>
              </a:defRPr>
            </a:lvl1pPr>
          </a:lstStyle>
          <a:p>
            <a:r>
              <a:rPr lang="de-DE" sz="2800" dirty="0"/>
              <a:t>Soziodemographische Angaben</a:t>
            </a:r>
          </a:p>
        </p:txBody>
      </p:sp>
      <p:graphicFrame>
        <p:nvGraphicFramePr>
          <p:cNvPr id="17" name="Diagramm 16">
            <a:extLst>
              <a:ext uri="{FF2B5EF4-FFF2-40B4-BE49-F238E27FC236}">
                <a16:creationId xmlns:a16="http://schemas.microsoft.com/office/drawing/2014/main" id="{A5617EC5-5EBF-437E-96FB-A11CAF91616D}"/>
              </a:ext>
            </a:extLst>
          </p:cNvPr>
          <p:cNvGraphicFramePr>
            <a:graphicFrameLocks/>
          </p:cNvGraphicFramePr>
          <p:nvPr>
            <p:extLst>
              <p:ext uri="{D42A27DB-BD31-4B8C-83A1-F6EECF244321}">
                <p14:modId xmlns:p14="http://schemas.microsoft.com/office/powerpoint/2010/main" val="3594169189"/>
              </p:ext>
            </p:extLst>
          </p:nvPr>
        </p:nvGraphicFramePr>
        <p:xfrm>
          <a:off x="401822" y="1643830"/>
          <a:ext cx="6667500" cy="372427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8" name="Diagramm 17">
            <a:extLst>
              <a:ext uri="{FF2B5EF4-FFF2-40B4-BE49-F238E27FC236}">
                <a16:creationId xmlns:a16="http://schemas.microsoft.com/office/drawing/2014/main" id="{9C66EA3A-5086-4A02-84A1-96BE4EFFC618}"/>
              </a:ext>
            </a:extLst>
          </p:cNvPr>
          <p:cNvGraphicFramePr>
            <a:graphicFrameLocks/>
          </p:cNvGraphicFramePr>
          <p:nvPr>
            <p:extLst>
              <p:ext uri="{D42A27DB-BD31-4B8C-83A1-F6EECF244321}">
                <p14:modId xmlns:p14="http://schemas.microsoft.com/office/powerpoint/2010/main" val="1107304900"/>
              </p:ext>
            </p:extLst>
          </p:nvPr>
        </p:nvGraphicFramePr>
        <p:xfrm>
          <a:off x="6096000" y="1643830"/>
          <a:ext cx="5588000" cy="33528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867539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8" grpId="0">
        <p:bldAsOne/>
      </p:bldGraphic>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orlage_Präsentation_neu.pptx" id="{AEF857BB-3554-45D1-98C6-AEB5360CB9BF}" vid="{999B81D5-9CB9-4669-BF6B-D7B106EEF2BB}"/>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Vorlage PowerPoint neu</Template>
  <TotalTime>0</TotalTime>
  <Words>1179</Words>
  <Application>Microsoft Office PowerPoint</Application>
  <PresentationFormat>Breitbild</PresentationFormat>
  <Paragraphs>212</Paragraphs>
  <Slides>20</Slides>
  <Notes>4</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20</vt:i4>
      </vt:variant>
    </vt:vector>
  </HeadingPairs>
  <TitlesOfParts>
    <vt:vector size="23" baseType="lpstr">
      <vt:lpstr>Arial</vt:lpstr>
      <vt:lpstr>Calibri</vt:lpstr>
      <vt:lpstr>Office</vt:lpstr>
      <vt:lpstr>1. Sicherheitskonferenz der Stadt Groß-Umstadt  Öffentliche Informationsveranstaltung  30. Oktober 2024 17:00 – 19:00 Uhr</vt:lpstr>
      <vt:lpstr>Ablauf 1. Sicherheitskonferenz</vt:lpstr>
      <vt:lpstr>Hinweise und Spielregeln</vt:lpstr>
      <vt:lpstr>Hinweise zu Slido</vt:lpstr>
      <vt:lpstr>Hinweise zu Slido</vt:lpstr>
      <vt:lpstr>Ergebnisse KOMPASS-Bürgerbefragung Stadt Groß-Umstadt</vt:lpstr>
      <vt:lpstr>Rahmendaten</vt:lpstr>
      <vt:lpstr>Inhalt der Umfrage</vt:lpstr>
      <vt:lpstr>PowerPoint-Präsentation</vt:lpstr>
      <vt:lpstr>Altersverteilung</vt:lpstr>
      <vt:lpstr>Wie sicher fühlen Sie sich ganz allgemein in Groß-Umstadt?</vt:lpstr>
      <vt:lpstr>Die 3 dringlichsten Probleme</vt:lpstr>
      <vt:lpstr>PowerPoint-Präsentation</vt:lpstr>
      <vt:lpstr>Fazit:  Die dringlichsten Probleme werden in Bezug auf die Erhöhung der Polizeipräsenz und allgemein im Straßenverkehr wahrgenommen (Tempo 30, Parken, Gehwege, Radwege).  </vt:lpstr>
      <vt:lpstr>PowerPoint-Präsentation</vt:lpstr>
      <vt:lpstr>PowerPoint-Präsentation</vt:lpstr>
      <vt:lpstr>Fazit:  Bürger:innen fühlen sich häufig in den Abend- u. Nachtstunden unsicher. In diesem Kontext wird häufig auch eine mangelnde Beleuchtung durch fehlende oder ausgefallene Laternen genannt. Eine hohe gefühlte Unsicherheit nehmen die Personen darüber hinaus an den Bahnhöfen, dem Pfälzer Schloss und in der Umgebung der Obdachlosenunterkunft wahr. Grundsätzlich ist das Thema Straßenverkehr ebenfalls zahlreich präsent.  </vt:lpstr>
      <vt:lpstr>PowerPoint-Präsentation</vt:lpstr>
      <vt:lpstr>PowerPoint-Präsentation</vt:lpstr>
      <vt:lpstr> Fazit:  Um die Sicherheit in der Kommune zu verbessern, wird weit überwiegend eine grundsätzliche Erhöhung der Präsenz der kommunalen Ordnungskräfte und der Landespolizei genannt.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Vorstellung Investitionen Abteilung xxx</dc:title>
  <dc:creator>Volz, Désirée</dc:creator>
  <cp:lastModifiedBy>Volz, Désirée</cp:lastModifiedBy>
  <cp:revision>65</cp:revision>
  <cp:lastPrinted>2024-10-30T14:40:33Z</cp:lastPrinted>
  <dcterms:created xsi:type="dcterms:W3CDTF">2024-08-12T16:05:21Z</dcterms:created>
  <dcterms:modified xsi:type="dcterms:W3CDTF">2024-10-30T15:14:54Z</dcterms:modified>
</cp:coreProperties>
</file>