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2"/>
  </p:notesMasterIdLst>
  <p:sldIdLst>
    <p:sldId id="395" r:id="rId4"/>
    <p:sldId id="371" r:id="rId5"/>
    <p:sldId id="388" r:id="rId6"/>
    <p:sldId id="356" r:id="rId7"/>
    <p:sldId id="397" r:id="rId8"/>
    <p:sldId id="396" r:id="rId9"/>
    <p:sldId id="387" r:id="rId10"/>
    <p:sldId id="398" r:id="rId11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C0AF4A79-29C3-490E-B016-A2B0DA115308}">
          <p14:sldIdLst>
            <p14:sldId id="395"/>
            <p14:sldId id="371"/>
            <p14:sldId id="388"/>
            <p14:sldId id="356"/>
            <p14:sldId id="397"/>
            <p14:sldId id="396"/>
            <p14:sldId id="387"/>
            <p14:sldId id="398"/>
          </p14:sldIdLst>
        </p14:section>
        <p14:section name="Backup" id="{F7EBE18D-538D-4FD1-8D89-485DD579287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457" userDrawn="1">
          <p15:clr>
            <a:srgbClr val="A4A3A4"/>
          </p15:clr>
        </p15:guide>
        <p15:guide id="2" pos="73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pka, Anne (HMdIS)" initials="KA(" lastIdx="2" clrIdx="0">
    <p:extLst>
      <p:ext uri="{19B8F6BF-5375-455C-9EA6-DF929625EA0E}">
        <p15:presenceInfo xmlns:p15="http://schemas.microsoft.com/office/powerpoint/2012/main" userId="Kupka, Anne (HMdIS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25F"/>
    <a:srgbClr val="EBFD36"/>
    <a:srgbClr val="81E3C8"/>
    <a:srgbClr val="159490"/>
    <a:srgbClr val="1B4D7E"/>
    <a:srgbClr val="BEC0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5133" autoAdjust="0"/>
  </p:normalViewPr>
  <p:slideViewPr>
    <p:cSldViewPr snapToGrid="0">
      <p:cViewPr varScale="1">
        <p:scale>
          <a:sx n="61" d="100"/>
          <a:sy n="61" d="100"/>
        </p:scale>
        <p:origin x="584" y="28"/>
      </p:cViewPr>
      <p:guideLst>
        <p:guide orient="horz" pos="1457"/>
        <p:guide pos="733"/>
      </p:guideLst>
    </p:cSldViewPr>
  </p:slideViewPr>
  <p:notesTextViewPr>
    <p:cViewPr>
      <p:scale>
        <a:sx n="3" d="2"/>
        <a:sy n="3" d="2"/>
      </p:scale>
      <p:origin x="0" y="-188"/>
    </p:cViewPr>
  </p:notesTextViewPr>
  <p:notesViewPr>
    <p:cSldViewPr snapToGrid="0">
      <p:cViewPr varScale="1">
        <p:scale>
          <a:sx n="63" d="100"/>
          <a:sy n="63" d="100"/>
        </p:scale>
        <p:origin x="2709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6B890-E58D-4D5C-84C7-ED0426332BF8}" type="datetimeFigureOut">
              <a:rPr lang="de-DE" smtClean="0"/>
              <a:t>24.10.2024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72544-034E-4CE0-9AB7-419071FD82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8047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  <a:defRPr/>
            </a:pPr>
            <a:r>
              <a:rPr lang="de-DE" altLang="de-DE" dirty="0"/>
              <a:t>KOMPASS (Erläuterung der Abkürzung) …ist eine Initiative des Hessischen Innenministeriums, die im Dezember 2017 in vier Modellkommunen </a:t>
            </a:r>
          </a:p>
          <a:p>
            <a:pPr marL="0" indent="0">
              <a:buFontTx/>
              <a:buNone/>
              <a:defRPr/>
            </a:pPr>
            <a:r>
              <a:rPr lang="de-DE" altLang="de-DE" dirty="0"/>
              <a:t>    (Bad Homburg, Schwalbach am Taunus, Hanau und Maintal) gestartet ist. Nach erfolgreicher Umsetzung wurde das Programm kurz darauf hessenweit  </a:t>
            </a:r>
          </a:p>
          <a:p>
            <a:pPr marL="0" indent="0">
              <a:buFontTx/>
              <a:buNone/>
              <a:defRPr/>
            </a:pPr>
            <a:r>
              <a:rPr lang="de-DE" altLang="de-DE" dirty="0"/>
              <a:t>    angeboten, für alle 421 Kommunen. </a:t>
            </a:r>
          </a:p>
          <a:p>
            <a:pPr marL="171450" indent="-171450">
              <a:buFontTx/>
              <a:buChar char="-"/>
              <a:defRPr/>
            </a:pPr>
            <a:r>
              <a:rPr lang="de-DE" altLang="de-DE" dirty="0"/>
              <a:t>Derzeit gibt es in Hessen bereits 160 teilnehmende Kommunen. Im Bereich des PPSH haben wir 40 teilnehmende Kommunen, 0 Bewerber und </a:t>
            </a:r>
          </a:p>
          <a:p>
            <a:pPr marL="0" indent="0">
              <a:buFontTx/>
              <a:buNone/>
              <a:defRPr/>
            </a:pPr>
            <a:r>
              <a:rPr lang="de-DE" altLang="de-DE" dirty="0"/>
              <a:t>    11 Interessenten.</a:t>
            </a:r>
          </a:p>
          <a:p>
            <a:pPr marL="171450" indent="-171450">
              <a:buFontTx/>
              <a:buChar char="-"/>
              <a:defRPr/>
            </a:pPr>
            <a:r>
              <a:rPr lang="de-DE" altLang="de-DE" dirty="0"/>
              <a:t>Anfang 2021 wurde im Ministerium eine neue Stabsstelle (Gemeinsam sicher in Hessen – GSIH) eingerichtet, mit dem Ziel KOMPASS weiter zu optimieren und auszubauen. Daraus entstanden unter Anderem die Neuerungen KOMPASSregion und KOMPASSpartner, um auch kleineren Kommunen den Einstieg zu</a:t>
            </a:r>
            <a:r>
              <a:rPr lang="de-DE" altLang="de-DE" baseline="0" dirty="0"/>
              <a:t> KOMPASS</a:t>
            </a:r>
            <a:r>
              <a:rPr lang="de-DE" altLang="de-DE" dirty="0"/>
              <a:t> zu erleichtern.</a:t>
            </a:r>
          </a:p>
          <a:p>
            <a:pPr marL="171450" indent="-171450">
              <a:buFontTx/>
              <a:buChar char="-"/>
              <a:defRPr/>
            </a:pPr>
            <a:r>
              <a:rPr lang="de-DE" altLang="de-DE" dirty="0"/>
              <a:t>Groß-Umstadt wurde am 08.02.2023, von Herrn Gutzeit begrüßt.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72544-034E-4CE0-9AB7-419071FD826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5357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  <a:defRPr/>
            </a:pPr>
            <a:r>
              <a:rPr lang="de-DE" altLang="de-DE" dirty="0"/>
              <a:t>KOMPASS stellt die Zusammenarbeit der drei Säulen: Polizei – Kommune – Bürger in den Vordergrund. Schwerpunkt ist die Prävention.</a:t>
            </a:r>
          </a:p>
          <a:p>
            <a:pPr marL="171450" indent="-171450">
              <a:buFontTx/>
              <a:buChar char="-"/>
              <a:defRPr/>
            </a:pPr>
            <a:r>
              <a:rPr lang="de-DE" altLang="de-DE" dirty="0"/>
              <a:t>Trotz stetig sinkender Fallzahlen und steigender Aufklärungsquoten in Hessen, hat man festgestellt, dass das Sicherheitsempfinden der Bürger oft etwas anderes sagt.   </a:t>
            </a:r>
          </a:p>
          <a:p>
            <a:pPr marL="171450" indent="-171450">
              <a:buFontTx/>
              <a:buChar char="-"/>
              <a:defRPr/>
            </a:pPr>
            <a:r>
              <a:rPr lang="de-DE" altLang="de-DE" dirty="0"/>
              <a:t>Außerdem Aufhellung Dunkelfeld.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72544-034E-4CE0-9AB7-419071FD826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2748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  <a:defRPr/>
            </a:pPr>
            <a:r>
              <a:rPr lang="de-DE" dirty="0">
                <a:solidFill>
                  <a:srgbClr val="244894"/>
                </a:solidFill>
              </a:rPr>
              <a:t>Kriminalität wird zuerst unmittelbar vor Ort wahrgenommen und kann daher auch am wirkungsvollsten vor Ort analysiert und beeinflusst werden.</a:t>
            </a:r>
          </a:p>
          <a:p>
            <a:pPr marL="171450" indent="-171450">
              <a:buFontTx/>
              <a:buChar char="-"/>
              <a:defRPr/>
            </a:pPr>
            <a:r>
              <a:rPr lang="de-DE" dirty="0">
                <a:solidFill>
                  <a:srgbClr val="244894"/>
                </a:solidFill>
              </a:rPr>
              <a:t>Auch Incivilities wie z.B. Schmutz, Lärm, Vandalismus oder leerstehende Gebäude, wirken sich nachteilig auf das Sicherheitsgefühl aus.</a:t>
            </a:r>
          </a:p>
          <a:p>
            <a:pPr marL="0" indent="0">
              <a:buFontTx/>
              <a:buNone/>
              <a:defRPr/>
            </a:pPr>
            <a:r>
              <a:rPr lang="de-DE" dirty="0">
                <a:solidFill>
                  <a:srgbClr val="244894"/>
                </a:solidFill>
              </a:rPr>
              <a:t>-   Mangelndes Sicherheitsgefühl führt zu Meideverhalten und damit zu</a:t>
            </a:r>
            <a:r>
              <a:rPr lang="de-DE" baseline="0" dirty="0">
                <a:solidFill>
                  <a:srgbClr val="244894"/>
                </a:solidFill>
              </a:rPr>
              <a:t> </a:t>
            </a:r>
            <a:r>
              <a:rPr lang="de-DE" dirty="0">
                <a:solidFill>
                  <a:srgbClr val="244894"/>
                </a:solidFill>
              </a:rPr>
              <a:t>fehlender Sozialkontrolle. (Broken-Windows</a:t>
            </a:r>
            <a:r>
              <a:rPr lang="de-DE" baseline="0" dirty="0">
                <a:solidFill>
                  <a:srgbClr val="244894"/>
                </a:solidFill>
              </a:rPr>
              <a:t>-Theorie)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72544-034E-4CE0-9AB7-419071FD826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7828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  <a:defRPr/>
            </a:pPr>
            <a:r>
              <a:rPr lang="de-DE" altLang="de-DE" dirty="0"/>
              <a:t>Auf Grund der im KOMPASS-Prozess gewonnen Erkenntnisse, wird nach der 1. Sicherheitskonferenz ein Maßnahmenkatalog (mit kurz- mittel- und  </a:t>
            </a:r>
          </a:p>
          <a:p>
            <a:pPr marL="0" indent="0">
              <a:buFontTx/>
              <a:buNone/>
              <a:defRPr/>
            </a:pPr>
            <a:r>
              <a:rPr lang="de-DE" altLang="de-DE" baseline="0" dirty="0"/>
              <a:t>    </a:t>
            </a:r>
            <a:r>
              <a:rPr lang="de-DE" altLang="de-DE" dirty="0"/>
              <a:t>langfristig umzusetzenden Maßnahmen) erstellt. </a:t>
            </a:r>
          </a:p>
          <a:p>
            <a:pPr marL="171450" indent="-171450">
              <a:buFontTx/>
              <a:buChar char="-"/>
              <a:defRPr/>
            </a:pPr>
            <a:r>
              <a:rPr lang="de-DE" altLang="de-DE" baseline="0" dirty="0"/>
              <a:t>Gemeinsam wird daraus eine Sicherheitsanalyse gefertigt, m</a:t>
            </a:r>
            <a:r>
              <a:rPr lang="de-DE" altLang="de-DE" dirty="0"/>
              <a:t>aßgeschneidert auf die Kommune! </a:t>
            </a:r>
          </a:p>
          <a:p>
            <a:pPr marL="0" indent="0">
              <a:buFontTx/>
              <a:buNone/>
              <a:defRPr/>
            </a:pPr>
            <a:r>
              <a:rPr lang="de-DE" altLang="de-DE" dirty="0"/>
              <a:t>    (Sicherheitsanalyse ist die Sammlung von Daten aus: PKS, Einsätze Feuerwehr, Ordnungsamt und Bauhof, „Mängelmelder“, sonst. Erkenntnisse der  </a:t>
            </a:r>
          </a:p>
          <a:p>
            <a:pPr marL="0" indent="0">
              <a:buFontTx/>
              <a:buNone/>
              <a:defRPr/>
            </a:pPr>
            <a:r>
              <a:rPr lang="de-DE" altLang="de-DE" dirty="0"/>
              <a:t>    Kommune und der zust. Polizei, Erhebungen aus der Bürgerbefragung und der 1. Sicherheitskonferenz).</a:t>
            </a:r>
          </a:p>
          <a:p>
            <a:pPr>
              <a:defRPr/>
            </a:pPr>
            <a:r>
              <a:rPr lang="de-DE" altLang="de-DE" dirty="0"/>
              <a:t>-   Groß-Umstadt führte im Februar 2024</a:t>
            </a:r>
            <a:r>
              <a:rPr lang="de-DE" altLang="de-DE" baseline="0" dirty="0"/>
              <a:t> eine </a:t>
            </a:r>
            <a:r>
              <a:rPr lang="de-DE" altLang="de-DE" dirty="0"/>
              <a:t>Bürgerbefragung durch.   </a:t>
            </a:r>
          </a:p>
          <a:p>
            <a:pPr>
              <a:defRPr/>
            </a:pPr>
            <a:r>
              <a:rPr lang="de-DE" altLang="de-DE" dirty="0"/>
              <a:t>-   Eine Ortsbegehung der dort genannten „Angstorte“ wird demnächst durchgeführt.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72544-034E-4CE0-9AB7-419071FD826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2408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 dirty="0"/>
              <a:t>Hier beispielhaft ein paar Präventionsmaßnahmen. Diese sind in der Bürgerschaft oft kaum bekannt. </a:t>
            </a:r>
          </a:p>
          <a:p>
            <a:r>
              <a:rPr lang="de-DE" altLang="de-DE" dirty="0"/>
              <a:t>Die Polizei berät bei der Auswahl.</a:t>
            </a:r>
          </a:p>
          <a:p>
            <a:r>
              <a:rPr lang="de-DE" altLang="de-DE" dirty="0"/>
              <a:t>SvO Pst. Dieburg PHK Mlotek, ist außerdem zuständig für die Gemeinde</a:t>
            </a:r>
            <a:r>
              <a:rPr lang="de-DE" altLang="de-DE" baseline="0" dirty="0"/>
              <a:t> Groß-Zimmern</a:t>
            </a:r>
            <a:r>
              <a:rPr lang="de-DE" altLang="de-DE" dirty="0"/>
              <a:t>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72544-034E-4CE0-9AB7-419071FD826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1913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 dirty="0"/>
              <a:t>Anfang 2023 ging das Sicherheitsportal Hessen online.</a:t>
            </a:r>
          </a:p>
          <a:p>
            <a:r>
              <a:rPr lang="de-DE" altLang="de-DE" dirty="0"/>
              <a:t>Unter dem Sicherheitsportal laufen die Meldestelle „Hessen gegen Hetze“, die Onlinewache, die hessenWARN-App und der Mängelmelder zusammen.</a:t>
            </a:r>
          </a:p>
          <a:p>
            <a:r>
              <a:rPr lang="de-DE" altLang="de-DE" dirty="0"/>
              <a:t>Der hessenweite Mängelmelder ersetzt zukünftig die kommunalen Mängelmelder und Bürgerinnen und Bürger können auch hierüber „Angstorte“ in ihrer Kommune nennen.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72544-034E-4CE0-9AB7-419071FD826E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1217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altLang="de-DE" dirty="0"/>
              <a:t>In Groß-Umstadt gibt es noch keinen Präventionsrat.</a:t>
            </a:r>
          </a:p>
          <a:p>
            <a:pPr marL="171450" indent="-171450">
              <a:buFontTx/>
              <a:buChar char="-"/>
            </a:pPr>
            <a:r>
              <a:rPr lang="de-DE" altLang="de-DE" dirty="0"/>
              <a:t>In Südhessen wurde bereits 9 Kommunen das Sicherheitssiegel verliehen. (Bensheim, Weiterstadt, Lampertheim, Griesheim,</a:t>
            </a:r>
            <a:r>
              <a:rPr lang="de-DE" altLang="de-DE" baseline="0" dirty="0"/>
              <a:t> </a:t>
            </a:r>
            <a:r>
              <a:rPr lang="de-DE" altLang="de-DE" dirty="0"/>
              <a:t>Viernheim, Erbach, Rüsselsheim, Reinheim und Alsbach-Hähnlein)</a:t>
            </a:r>
          </a:p>
          <a:p>
            <a:pPr marL="171450" indent="-171450">
              <a:buFontTx/>
              <a:buChar char="-"/>
            </a:pPr>
            <a:r>
              <a:rPr lang="de-DE" altLang="de-DE" dirty="0"/>
              <a:t>Nach Auswertung der Ergebnisse der heutigen Sicherheitskonferenz wird eine 2. Sicherheitskonferenz geplant. In dieser werden dann die neu</a:t>
            </a:r>
            <a:r>
              <a:rPr lang="de-DE" altLang="de-DE" baseline="0" dirty="0"/>
              <a:t> umgesetzten und </a:t>
            </a:r>
            <a:r>
              <a:rPr lang="de-DE" altLang="de-DE" dirty="0"/>
              <a:t>die geplanten Präventionsmaßnahmen vorgestellt.</a:t>
            </a:r>
          </a:p>
          <a:p>
            <a:pPr marL="171450" indent="-171450">
              <a:buFontTx/>
              <a:buChar char="-"/>
            </a:pPr>
            <a:r>
              <a:rPr lang="de-DE" altLang="de-DE" dirty="0"/>
              <a:t>Im Anschluss daran wird beim Ministerium der Antrag auf Siegelverleihung gestellt.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72544-034E-4CE0-9AB7-419071FD826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0650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Gibt</a:t>
            </a:r>
            <a:r>
              <a:rPr lang="de-DE" baseline="0" dirty="0"/>
              <a:t> es </a:t>
            </a:r>
            <a:r>
              <a:rPr lang="de-DE" baseline="0"/>
              <a:t>noch Fragen?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72544-034E-4CE0-9AB7-419071FD826E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552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461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F350F5-E66D-4FEC-A76E-AFDF1F4F7F58}" type="datetimeFigureOut">
              <a:rPr lang="de-DE" smtClean="0"/>
              <a:t>24.10.2024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42B07F-8698-467A-9A52-C057A985E3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9841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461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F350F5-E66D-4FEC-A76E-AFDF1F4F7F58}" type="datetimeFigureOut">
              <a:rPr lang="de-DE" smtClean="0"/>
              <a:t>24.10.2024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42B07F-8698-467A-9A52-C057A985E3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4429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461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F350F5-E66D-4FEC-A76E-AFDF1F4F7F58}" type="datetimeFigureOut">
              <a:rPr lang="de-DE" smtClean="0"/>
              <a:t>24.10.2024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42B07F-8698-467A-9A52-C057A985E3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565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A56A-7388-4F58-A5D8-FD6BADDD3717}" type="datetimeFigureOut">
              <a:rPr lang="de-DE" smtClean="0"/>
              <a:t>24.10.2024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18D6-78E1-49B2-A4FB-FDDFDDBAC4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5422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A56A-7388-4F58-A5D8-FD6BADDD3717}" type="datetimeFigureOut">
              <a:rPr lang="de-DE" smtClean="0"/>
              <a:t>24.10.2024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18D6-78E1-49B2-A4FB-FDDFDDBAC4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3218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A56A-7388-4F58-A5D8-FD6BADDD3717}" type="datetimeFigureOut">
              <a:rPr lang="de-DE" smtClean="0"/>
              <a:t>24.10.2024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18D6-78E1-49B2-A4FB-FDDFDDBAC4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1651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A56A-7388-4F58-A5D8-FD6BADDD3717}" type="datetimeFigureOut">
              <a:rPr lang="de-DE" smtClean="0"/>
              <a:t>24.10.2024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18D6-78E1-49B2-A4FB-FDDFDDBAC4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2739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A56A-7388-4F58-A5D8-FD6BADDD3717}" type="datetimeFigureOut">
              <a:rPr lang="de-DE" smtClean="0"/>
              <a:t>24.10.2024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18D6-78E1-49B2-A4FB-FDDFDDBAC4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1708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A56A-7388-4F58-A5D8-FD6BADDD3717}" type="datetimeFigureOut">
              <a:rPr lang="de-DE" smtClean="0"/>
              <a:t>24.10.2024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18D6-78E1-49B2-A4FB-FDDFDDBAC4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3435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A56A-7388-4F58-A5D8-FD6BADDD3717}" type="datetimeFigureOut">
              <a:rPr lang="de-DE" smtClean="0"/>
              <a:t>24.10.2024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18D6-78E1-49B2-A4FB-FDDFDDBAC4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175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A56A-7388-4F58-A5D8-FD6BADDD3717}" type="datetimeFigureOut">
              <a:rPr lang="de-DE" smtClean="0"/>
              <a:t>24.10.2024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18D6-78E1-49B2-A4FB-FDDFDDBAC4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2735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079" y="65091"/>
            <a:ext cx="1264244" cy="156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375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A56A-7388-4F58-A5D8-FD6BADDD3717}" type="datetimeFigureOut">
              <a:rPr lang="de-DE" smtClean="0"/>
              <a:t>24.10.2024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18D6-78E1-49B2-A4FB-FDDFDDBAC4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4864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A56A-7388-4F58-A5D8-FD6BADDD3717}" type="datetimeFigureOut">
              <a:rPr lang="de-DE" smtClean="0"/>
              <a:t>24.10.2024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18D6-78E1-49B2-A4FB-FDDFDDBAC4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0787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A56A-7388-4F58-A5D8-FD6BADDD3717}" type="datetimeFigureOut">
              <a:rPr lang="de-DE" smtClean="0"/>
              <a:t>24.10.2024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18D6-78E1-49B2-A4FB-FDDFDDBAC4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93269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461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F350F5-E66D-4FEC-A76E-AFDF1F4F7F58}" type="datetimeFigureOut">
              <a:rPr lang="de-DE" smtClean="0"/>
              <a:t>24.10.2024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42B07F-8698-467A-9A52-C057A985E3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54710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ußzeilenplatzhalter 4"/>
          <p:cNvSpPr txBox="1"/>
          <p:nvPr userDrawn="1"/>
        </p:nvSpPr>
        <p:spPr>
          <a:xfrm>
            <a:off x="9379500" y="6380910"/>
            <a:ext cx="2017120" cy="24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r>
              <a:rPr dirty="0"/>
              <a:t>Datum: 02.02.2024</a:t>
            </a:r>
          </a:p>
        </p:txBody>
      </p:sp>
      <p:sp>
        <p:nvSpPr>
          <p:cNvPr id="6" name="Fußzeilenplatzhalter 4"/>
          <p:cNvSpPr txBox="1"/>
          <p:nvPr userDrawn="1"/>
        </p:nvSpPr>
        <p:spPr>
          <a:xfrm>
            <a:off x="1184318" y="6380910"/>
            <a:ext cx="201712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rPr dirty="0" err="1"/>
              <a:t>Polizeipräsidium</a:t>
            </a:r>
            <a:r>
              <a:rPr dirty="0"/>
              <a:t> </a:t>
            </a:r>
            <a:r>
              <a:rPr lang="de-DE" dirty="0"/>
              <a:t>XX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60752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461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F350F5-E66D-4FEC-A76E-AFDF1F4F7F58}" type="datetimeFigureOut">
              <a:rPr lang="de-DE" smtClean="0"/>
              <a:t>24.10.2024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42B07F-8698-467A-9A52-C057A985E3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95391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461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F350F5-E66D-4FEC-A76E-AFDF1F4F7F58}" type="datetimeFigureOut">
              <a:rPr lang="de-DE" smtClean="0"/>
              <a:t>24.10.2024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42B07F-8698-467A-9A52-C057A985E3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17438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8461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F350F5-E66D-4FEC-A76E-AFDF1F4F7F58}" type="datetimeFigureOut">
              <a:rPr lang="de-DE" smtClean="0"/>
              <a:t>24.10.2024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42B07F-8698-467A-9A52-C057A985E3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8088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8461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F350F5-E66D-4FEC-A76E-AFDF1F4F7F58}" type="datetimeFigureOut">
              <a:rPr lang="de-DE" smtClean="0"/>
              <a:t>24.10.2024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42B07F-8698-467A-9A52-C057A985E3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84681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8461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F350F5-E66D-4FEC-A76E-AFDF1F4F7F58}" type="datetimeFigureOut">
              <a:rPr lang="de-DE" smtClean="0"/>
              <a:t>24.10.2024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42B07F-8698-467A-9A52-C057A985E3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652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461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F350F5-E66D-4FEC-A76E-AFDF1F4F7F58}" type="datetimeFigureOut">
              <a:rPr lang="de-DE" smtClean="0"/>
              <a:t>24.10.2024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42B07F-8698-467A-9A52-C057A985E3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55002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461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F350F5-E66D-4FEC-A76E-AFDF1F4F7F58}" type="datetimeFigureOut">
              <a:rPr lang="de-DE" smtClean="0"/>
              <a:t>24.10.2024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42B07F-8698-467A-9A52-C057A985E3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84840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461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F350F5-E66D-4FEC-A76E-AFDF1F4F7F58}" type="datetimeFigureOut">
              <a:rPr lang="de-DE" smtClean="0"/>
              <a:t>24.10.2024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42B07F-8698-467A-9A52-C057A985E3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19399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461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F350F5-E66D-4FEC-A76E-AFDF1F4F7F58}" type="datetimeFigureOut">
              <a:rPr lang="de-DE" smtClean="0"/>
              <a:t>24.10.2024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42B07F-8698-467A-9A52-C057A985E3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11152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461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F350F5-E66D-4FEC-A76E-AFDF1F4F7F58}" type="datetimeFigureOut">
              <a:rPr lang="de-DE" smtClean="0"/>
              <a:t>24.10.2024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42B07F-8698-467A-9A52-C057A985E3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916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461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F350F5-E66D-4FEC-A76E-AFDF1F4F7F58}" type="datetimeFigureOut">
              <a:rPr lang="de-DE" smtClean="0"/>
              <a:t>24.10.2024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42B07F-8698-467A-9A52-C057A985E3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8932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8461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F350F5-E66D-4FEC-A76E-AFDF1F4F7F58}" type="datetimeFigureOut">
              <a:rPr lang="de-DE" smtClean="0"/>
              <a:t>24.10.2024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42B07F-8698-467A-9A52-C057A985E3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0183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8461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F350F5-E66D-4FEC-A76E-AFDF1F4F7F58}" type="datetimeFigureOut">
              <a:rPr lang="de-DE" smtClean="0"/>
              <a:t>24.10.2024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42B07F-8698-467A-9A52-C057A985E3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6707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8461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F350F5-E66D-4FEC-A76E-AFDF1F4F7F58}" type="datetimeFigureOut">
              <a:rPr lang="de-DE" smtClean="0"/>
              <a:t>24.10.2024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42B07F-8698-467A-9A52-C057A985E3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82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461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F350F5-E66D-4FEC-A76E-AFDF1F4F7F58}" type="datetimeFigureOut">
              <a:rPr lang="de-DE" smtClean="0"/>
              <a:t>24.10.2024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42B07F-8698-467A-9A52-C057A985E3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706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461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F350F5-E66D-4FEC-A76E-AFDF1F4F7F58}" type="datetimeFigureOut">
              <a:rPr lang="de-DE" smtClean="0"/>
              <a:t>24.10.2024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42B07F-8698-467A-9A52-C057A985E3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3257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079" y="65091"/>
            <a:ext cx="1264244" cy="156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13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BA56A-7388-4F58-A5D8-FD6BADDD3717}" type="datetimeFigureOut">
              <a:rPr lang="de-DE" smtClean="0"/>
              <a:t>24.10.2024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C18D6-78E1-49B2-A4FB-FDDFDDBAC48A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16014" cy="6858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90" y="182876"/>
            <a:ext cx="1122483" cy="112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88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90" y="182876"/>
            <a:ext cx="1122483" cy="112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278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800" b="1" dirty="0">
                <a:solidFill>
                  <a:schemeClr val="bg1"/>
                </a:solidFill>
              </a:rPr>
              <a:t>1. Sicherheitskonferenz Groß-Umstadt</a:t>
            </a:r>
            <a:br>
              <a:rPr lang="de-DE" sz="4800" b="1" dirty="0">
                <a:solidFill>
                  <a:schemeClr val="bg1"/>
                </a:solidFill>
              </a:rPr>
            </a:br>
            <a:r>
              <a:rPr lang="de-DE" sz="4800" b="1" dirty="0">
                <a:solidFill>
                  <a:schemeClr val="bg1"/>
                </a:solidFill>
              </a:rPr>
              <a:t>                            30.10.2024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021" y="1441939"/>
            <a:ext cx="9957779" cy="641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691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STECKT HINTER DER IDEE VON   </a:t>
            </a:r>
            <a:br>
              <a:rPr lang="de-DE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KOMPASS?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67" y="1616853"/>
            <a:ext cx="11618621" cy="569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095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704" y="3398828"/>
            <a:ext cx="5875008" cy="302467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369" y="447957"/>
            <a:ext cx="5415429" cy="278806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732" y="3417238"/>
            <a:ext cx="4910323" cy="3407669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282" y="645007"/>
            <a:ext cx="4510462" cy="3130173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1473524" y="2942030"/>
            <a:ext cx="9231363" cy="913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838200" y="3096519"/>
            <a:ext cx="10515600" cy="6171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000" b="1" dirty="0">
                <a:solidFill>
                  <a:srgbClr val="002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 SETZT KOMPASS AN?</a:t>
            </a:r>
          </a:p>
        </p:txBody>
      </p:sp>
      <p:sp>
        <p:nvSpPr>
          <p:cNvPr id="14" name="Fußzeilenplatzhalter 4"/>
          <p:cNvSpPr txBox="1"/>
          <p:nvPr/>
        </p:nvSpPr>
        <p:spPr>
          <a:xfrm>
            <a:off x="9808294" y="6380910"/>
            <a:ext cx="201712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Kompass.hessen.de</a:t>
            </a:r>
            <a:endParaRPr dirty="0"/>
          </a:p>
        </p:txBody>
      </p:sp>
      <p:sp>
        <p:nvSpPr>
          <p:cNvPr id="15" name="Fußzeilenplatzhalter 4"/>
          <p:cNvSpPr txBox="1"/>
          <p:nvPr/>
        </p:nvSpPr>
        <p:spPr>
          <a:xfrm>
            <a:off x="339541" y="6380910"/>
            <a:ext cx="572995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Hessisches Ministerium des Innern, für Sicherheit und Heimatschutz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290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 LÖSUNGEN BIETET KOMPASS?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461251" y="2122385"/>
            <a:ext cx="829982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Erstellung einer gemeinsamen Sicherheitsanalyse  für die Kommune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Gezielte Implementierung präventiver, individuell zugeschnittener Maßnahmen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Verbesserung der objektiven Sicherheitslage und Steigerung des Sicherheitsgefühls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756" y="2235629"/>
            <a:ext cx="4028694" cy="402869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32" y="2029153"/>
            <a:ext cx="719734" cy="71973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32" y="2498394"/>
            <a:ext cx="719734" cy="71973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32" y="3433374"/>
            <a:ext cx="719734" cy="719734"/>
          </a:xfrm>
          <a:prstGeom prst="rect">
            <a:avLst/>
          </a:prstGeom>
        </p:spPr>
      </p:pic>
      <p:sp>
        <p:nvSpPr>
          <p:cNvPr id="11" name="Fußzeilenplatzhalter 4"/>
          <p:cNvSpPr txBox="1"/>
          <p:nvPr/>
        </p:nvSpPr>
        <p:spPr>
          <a:xfrm>
            <a:off x="9808294" y="6380910"/>
            <a:ext cx="201712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Kompass.hessen.de</a:t>
            </a:r>
            <a:endParaRPr dirty="0"/>
          </a:p>
        </p:txBody>
      </p:sp>
      <p:sp>
        <p:nvSpPr>
          <p:cNvPr id="12" name="Fußzeilenplatzhalter 4"/>
          <p:cNvSpPr txBox="1"/>
          <p:nvPr/>
        </p:nvSpPr>
        <p:spPr>
          <a:xfrm>
            <a:off x="339541" y="6380910"/>
            <a:ext cx="572995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Hessisches Ministerium des Innern, für Sicherheit und Heimatschutz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856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ußzeilenplatzhalt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1000">
                <a:solidFill>
                  <a:srgbClr val="244894"/>
                </a:solidFill>
                <a:latin typeface="Arial" panose="020B0604020202020204" pitchFamily="34" charset="0"/>
              </a:rPr>
              <a:t>1. Sicherheitskonferenz in Stockstadt am Rhein   </a:t>
            </a:r>
          </a:p>
        </p:txBody>
      </p:sp>
      <p:pic>
        <p:nvPicPr>
          <p:cNvPr id="11267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918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204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61845" y="879230"/>
            <a:ext cx="7297617" cy="732327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562" y="-1"/>
            <a:ext cx="8296275" cy="706901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758" y="4108572"/>
            <a:ext cx="316230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4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 ERHÄLT DAS KOMPASS-Sicherheitssiegel ?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461251" y="2122385"/>
            <a:ext cx="7962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Feste/r </a:t>
            </a:r>
            <a:r>
              <a:rPr lang="de-D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KOMPASS</a:t>
            </a: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-Ansprechpartner/-in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 aktiver Präventionsrat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Umsetzung von mindestens drei neuen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Präventionsmaßnahmen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32" y="2029153"/>
            <a:ext cx="719734" cy="71973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32" y="2498394"/>
            <a:ext cx="719734" cy="71973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32" y="2967635"/>
            <a:ext cx="719734" cy="719734"/>
          </a:xfrm>
          <a:prstGeom prst="rect">
            <a:avLst/>
          </a:prstGeom>
        </p:spPr>
      </p:pic>
      <p:sp>
        <p:nvSpPr>
          <p:cNvPr id="11" name="Fußzeilenplatzhalter 4"/>
          <p:cNvSpPr txBox="1"/>
          <p:nvPr/>
        </p:nvSpPr>
        <p:spPr>
          <a:xfrm>
            <a:off x="9808294" y="6380910"/>
            <a:ext cx="201712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Kompass.hessen.de</a:t>
            </a:r>
            <a:endParaRPr dirty="0"/>
          </a:p>
        </p:txBody>
      </p:sp>
      <p:sp>
        <p:nvSpPr>
          <p:cNvPr id="12" name="Fußzeilenplatzhalter 4"/>
          <p:cNvSpPr txBox="1"/>
          <p:nvPr/>
        </p:nvSpPr>
        <p:spPr>
          <a:xfrm>
            <a:off x="339541" y="6380910"/>
            <a:ext cx="572995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Hessisches Ministerium des Innern, für Sicherheit und Heimatschutz </a:t>
            </a:r>
            <a:endParaRPr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515" y="1965144"/>
            <a:ext cx="11001399" cy="6188287"/>
          </a:xfrm>
          <a:prstGeom prst="rect">
            <a:avLst/>
          </a:prstGeom>
        </p:spPr>
      </p:pic>
      <p:pic>
        <p:nvPicPr>
          <p:cNvPr id="16" name="Grafik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122" y="3194596"/>
            <a:ext cx="2008187" cy="294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47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214184" y="-1631092"/>
            <a:ext cx="2603157" cy="873211"/>
          </a:xfrm>
          <a:prstGeom prst="rect">
            <a:avLst/>
          </a:prstGeom>
          <a:solidFill>
            <a:srgbClr val="002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3241589" y="-1631093"/>
            <a:ext cx="2603157" cy="873211"/>
          </a:xfrm>
          <a:prstGeom prst="rect">
            <a:avLst/>
          </a:prstGeom>
          <a:solidFill>
            <a:srgbClr val="EBFD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6268994" y="-1631094"/>
            <a:ext cx="2603157" cy="873211"/>
          </a:xfrm>
          <a:prstGeom prst="rect">
            <a:avLst/>
          </a:prstGeom>
          <a:solidFill>
            <a:srgbClr val="BEC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9296399" y="-1631094"/>
            <a:ext cx="2603157" cy="873211"/>
          </a:xfrm>
          <a:prstGeom prst="rect">
            <a:avLst/>
          </a:prstGeom>
          <a:solidFill>
            <a:srgbClr val="81E3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214184" y="-1454084"/>
            <a:ext cx="2529015" cy="644582"/>
          </a:xfrm>
          <a:prstGeom prst="rect">
            <a:avLst/>
          </a:prstGeom>
          <a:noFill/>
        </p:spPr>
        <p:txBody>
          <a:bodyPr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>
                <a:solidFill>
                  <a:srgbClr val="EBFD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0, G 34, B 95</a:t>
            </a:r>
          </a:p>
          <a:p>
            <a:r>
              <a:rPr lang="de-DE" sz="1800" dirty="0">
                <a:solidFill>
                  <a:srgbClr val="EBFD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#00225f</a:t>
            </a:r>
          </a:p>
        </p:txBody>
      </p:sp>
      <p:sp>
        <p:nvSpPr>
          <p:cNvPr id="9" name="Untertitel 2"/>
          <p:cNvSpPr txBox="1">
            <a:spLocks/>
          </p:cNvSpPr>
          <p:nvPr/>
        </p:nvSpPr>
        <p:spPr>
          <a:xfrm>
            <a:off x="3204518" y="-1454084"/>
            <a:ext cx="2529015" cy="644582"/>
          </a:xfrm>
          <a:prstGeom prst="rect">
            <a:avLst/>
          </a:prstGeom>
          <a:noFill/>
        </p:spPr>
        <p:txBody>
          <a:bodyPr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R 235, G 253, B 54</a:t>
            </a: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#ebfd36</a:t>
            </a:r>
          </a:p>
        </p:txBody>
      </p:sp>
      <p:sp>
        <p:nvSpPr>
          <p:cNvPr id="13" name="Untertitel 2"/>
          <p:cNvSpPr txBox="1">
            <a:spLocks/>
          </p:cNvSpPr>
          <p:nvPr/>
        </p:nvSpPr>
        <p:spPr>
          <a:xfrm>
            <a:off x="6268994" y="-1454084"/>
            <a:ext cx="2529015" cy="644582"/>
          </a:xfrm>
          <a:prstGeom prst="rect">
            <a:avLst/>
          </a:prstGeom>
          <a:noFill/>
        </p:spPr>
        <p:txBody>
          <a:bodyPr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R 190, G 192, B 195</a:t>
            </a: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#bec0c3</a:t>
            </a:r>
          </a:p>
        </p:txBody>
      </p:sp>
      <p:sp>
        <p:nvSpPr>
          <p:cNvPr id="15" name="Untertitel 2"/>
          <p:cNvSpPr txBox="1">
            <a:spLocks/>
          </p:cNvSpPr>
          <p:nvPr/>
        </p:nvSpPr>
        <p:spPr>
          <a:xfrm>
            <a:off x="9296399" y="-1454084"/>
            <a:ext cx="2529015" cy="644582"/>
          </a:xfrm>
          <a:prstGeom prst="rect">
            <a:avLst/>
          </a:prstGeom>
          <a:noFill/>
        </p:spPr>
        <p:txBody>
          <a:bodyPr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R 129, G 227, B 200</a:t>
            </a: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#81e3c8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799" y="-22519"/>
            <a:ext cx="9984792" cy="5616445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044" y="158750"/>
            <a:ext cx="3281257" cy="6419850"/>
          </a:xfrm>
          <a:prstGeom prst="rect">
            <a:avLst/>
          </a:prstGeom>
        </p:spPr>
      </p:pic>
      <p:sp>
        <p:nvSpPr>
          <p:cNvPr id="16" name="Fußzeilenplatzhalter 4"/>
          <p:cNvSpPr txBox="1"/>
          <p:nvPr/>
        </p:nvSpPr>
        <p:spPr>
          <a:xfrm>
            <a:off x="9808294" y="6380910"/>
            <a:ext cx="201712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Kompass.hessen.de</a:t>
            </a:r>
            <a:endParaRPr dirty="0"/>
          </a:p>
        </p:txBody>
      </p:sp>
      <p:sp>
        <p:nvSpPr>
          <p:cNvPr id="17" name="Fußzeilenplatzhalter 4"/>
          <p:cNvSpPr txBox="1"/>
          <p:nvPr/>
        </p:nvSpPr>
        <p:spPr>
          <a:xfrm>
            <a:off x="339541" y="6380910"/>
            <a:ext cx="572995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Hessisches Ministerium des Innern, für Sicherheit und Heimatschutz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872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Benutzerdefiniert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BEC0C3"/>
      </a:accent1>
      <a:accent2>
        <a:srgbClr val="81E3C8"/>
      </a:accent2>
      <a:accent3>
        <a:srgbClr val="00225F"/>
      </a:accent3>
      <a:accent4>
        <a:srgbClr val="EBFD36"/>
      </a:accent4>
      <a:accent5>
        <a:srgbClr val="159490"/>
      </a:accent5>
      <a:accent6>
        <a:srgbClr val="00308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">
  <a:themeElements>
    <a:clrScheme name="Benutzerdefiniert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BEC0C3"/>
      </a:accent1>
      <a:accent2>
        <a:srgbClr val="81E3C8"/>
      </a:accent2>
      <a:accent3>
        <a:srgbClr val="00225F"/>
      </a:accent3>
      <a:accent4>
        <a:srgbClr val="EBFD36"/>
      </a:accent4>
      <a:accent5>
        <a:srgbClr val="159490"/>
      </a:accent5>
      <a:accent6>
        <a:srgbClr val="00308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706</Words>
  <Application>Microsoft Office PowerPoint</Application>
  <PresentationFormat>Breitbild</PresentationFormat>
  <Paragraphs>68</Paragraphs>
  <Slides>8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Office</vt:lpstr>
      <vt:lpstr>Benutzerdefiniertes Design</vt:lpstr>
      <vt:lpstr>1_Office</vt:lpstr>
      <vt:lpstr>1. Sicherheitskonferenz Groß-Umstadt                             30.10.2024</vt:lpstr>
      <vt:lpstr>WAS STECKT HINTER DER IDEE VON                            KOMPASS?</vt:lpstr>
      <vt:lpstr>PowerPoint-Präsentation</vt:lpstr>
      <vt:lpstr>WELCHE LÖSUNGEN BIETET KOMPASS?</vt:lpstr>
      <vt:lpstr>PowerPoint-Präsentation</vt:lpstr>
      <vt:lpstr>PowerPoint-Präsentation</vt:lpstr>
      <vt:lpstr>WER ERHÄLT DAS KOMPASS-Sicherheitssiegel ?</vt:lpstr>
      <vt:lpstr>PowerPoint-Präsentation</vt:lpstr>
    </vt:vector>
  </TitlesOfParts>
  <Company>Land Hessen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Barnjak, Sara-Vanessa (HMdIS)</dc:creator>
  <cp:lastModifiedBy>VON HAMMEL, STEFANIE</cp:lastModifiedBy>
  <cp:revision>317</cp:revision>
  <cp:lastPrinted>2023-03-28T11:07:07Z</cp:lastPrinted>
  <dcterms:created xsi:type="dcterms:W3CDTF">2023-01-03T06:55:43Z</dcterms:created>
  <dcterms:modified xsi:type="dcterms:W3CDTF">2024-10-24T09:54:49Z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